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81BC0B-60B5-46D6-A92E-F55D5478FDE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0F91885-C94D-4717-8EEB-3E53E6818E21}">
      <dgm:prSet/>
      <dgm:spPr/>
      <dgm:t>
        <a:bodyPr/>
        <a:lstStyle/>
        <a:p>
          <a:r>
            <a:rPr lang="en-US" dirty="0">
              <a:latin typeface="Times New Roman" panose="02020603050405020304" pitchFamily="18" charset="0"/>
              <a:cs typeface="Times New Roman" panose="02020603050405020304" pitchFamily="18" charset="0"/>
            </a:rPr>
            <a:t>To implement above technique we are following or implemented below modules</a:t>
          </a:r>
        </a:p>
      </dgm:t>
    </dgm:pt>
    <dgm:pt modelId="{B3F062E4-C62C-490A-AE27-EB45EFC80188}" type="parTrans" cxnId="{F352EB4F-76DA-4774-B047-D31249EC2D25}">
      <dgm:prSet/>
      <dgm:spPr/>
      <dgm:t>
        <a:bodyPr/>
        <a:lstStyle/>
        <a:p>
          <a:endParaRPr lang="en-US"/>
        </a:p>
      </dgm:t>
    </dgm:pt>
    <dgm:pt modelId="{F094D937-FFF0-4479-A52D-44AD2C4588F9}" type="sibTrans" cxnId="{F352EB4F-76DA-4774-B047-D31249EC2D25}">
      <dgm:prSet/>
      <dgm:spPr/>
      <dgm:t>
        <a:bodyPr/>
        <a:lstStyle/>
        <a:p>
          <a:endParaRPr lang="en-US"/>
        </a:p>
      </dgm:t>
    </dgm:pt>
    <dgm:pt modelId="{BB64F511-C489-43E4-87BA-6E277B7096D7}">
      <dgm:prSet/>
      <dgm:spPr/>
      <dgm:t>
        <a:bodyPr/>
        <a:lstStyle/>
        <a:p>
          <a:pPr algn="just"/>
          <a:r>
            <a:rPr lang="en-US" dirty="0">
              <a:latin typeface="Times New Roman" panose="02020603050405020304" pitchFamily="18" charset="0"/>
              <a:cs typeface="Times New Roman" panose="02020603050405020304" pitchFamily="18" charset="0"/>
            </a:rPr>
            <a:t>First image will be upload to the application and the using YOLOV2 we will check whether image contains person with motor bike or not, if YOLO model detect both person and motor bike then we will proceed to step 2.</a:t>
          </a:r>
        </a:p>
      </dgm:t>
    </dgm:pt>
    <dgm:pt modelId="{E355299E-4D31-4E04-B551-C42502DDF142}" type="parTrans" cxnId="{0E1811FC-7AF7-4F61-8133-9E2647678957}">
      <dgm:prSet/>
      <dgm:spPr/>
      <dgm:t>
        <a:bodyPr/>
        <a:lstStyle/>
        <a:p>
          <a:endParaRPr lang="en-US"/>
        </a:p>
      </dgm:t>
    </dgm:pt>
    <dgm:pt modelId="{A12F21AC-3C98-480A-BD97-85B14B85A68E}" type="sibTrans" cxnId="{0E1811FC-7AF7-4F61-8133-9E2647678957}">
      <dgm:prSet/>
      <dgm:spPr/>
      <dgm:t>
        <a:bodyPr/>
        <a:lstStyle/>
        <a:p>
          <a:endParaRPr lang="en-US"/>
        </a:p>
      </dgm:t>
    </dgm:pt>
    <dgm:pt modelId="{78FD73C6-9CAE-4A54-9529-3CA36F460E08}">
      <dgm:prSet/>
      <dgm:spPr/>
      <dgm:t>
        <a:bodyPr/>
        <a:lstStyle/>
        <a:p>
          <a:pPr algn="just"/>
          <a:r>
            <a:rPr lang="en-US" dirty="0">
              <a:latin typeface="Times New Roman" panose="02020603050405020304" pitchFamily="18" charset="0"/>
              <a:cs typeface="Times New Roman" panose="02020603050405020304" pitchFamily="18" charset="0"/>
            </a:rPr>
            <a:t>In this module we will use YOLOV3 model to detect whether object wear helmet or not, if he wear helmet then application will stop hear itself. If rider not wear helmet then application proceed to step 3.</a:t>
          </a:r>
        </a:p>
      </dgm:t>
    </dgm:pt>
    <dgm:pt modelId="{8B93EB81-64F9-4307-8CF5-04D7E19ACFC6}" type="parTrans" cxnId="{BECADE87-9A3F-4B84-A18D-EB7E213C0C05}">
      <dgm:prSet/>
      <dgm:spPr/>
      <dgm:t>
        <a:bodyPr/>
        <a:lstStyle/>
        <a:p>
          <a:endParaRPr lang="en-US"/>
        </a:p>
      </dgm:t>
    </dgm:pt>
    <dgm:pt modelId="{7AEFA5E2-D6DE-47DD-BCE3-FB1CBB0BAE7D}" type="sibTrans" cxnId="{BECADE87-9A3F-4B84-A18D-EB7E213C0C05}">
      <dgm:prSet/>
      <dgm:spPr/>
      <dgm:t>
        <a:bodyPr/>
        <a:lstStyle/>
        <a:p>
          <a:endParaRPr lang="en-US"/>
        </a:p>
      </dgm:t>
    </dgm:pt>
    <dgm:pt modelId="{1607DC97-01FF-4FD0-BD65-B48AA71CE281}">
      <dgm:prSet/>
      <dgm:spPr/>
      <dgm:t>
        <a:bodyPr/>
        <a:lstStyle/>
        <a:p>
          <a:pPr algn="just"/>
          <a:r>
            <a:rPr lang="en-US" dirty="0">
              <a:latin typeface="Times New Roman" panose="02020603050405020304" pitchFamily="18" charset="0"/>
              <a:cs typeface="Times New Roman" panose="02020603050405020304" pitchFamily="18" charset="0"/>
            </a:rPr>
            <a:t>In this module we will extract number plate data using python tesseract OCR API. OCR will take input image and then extract vehicle number from it.</a:t>
          </a:r>
        </a:p>
      </dgm:t>
    </dgm:pt>
    <dgm:pt modelId="{6D12F964-DD04-41CF-AF9B-1D8DA5FB7AD0}" type="parTrans" cxnId="{5E18D934-FB57-4060-9FBF-3A6291115F0B}">
      <dgm:prSet/>
      <dgm:spPr/>
      <dgm:t>
        <a:bodyPr/>
        <a:lstStyle/>
        <a:p>
          <a:endParaRPr lang="en-US"/>
        </a:p>
      </dgm:t>
    </dgm:pt>
    <dgm:pt modelId="{FE055A97-4F2E-401C-B985-7E476A79DF27}" type="sibTrans" cxnId="{5E18D934-FB57-4060-9FBF-3A6291115F0B}">
      <dgm:prSet/>
      <dgm:spPr/>
      <dgm:t>
        <a:bodyPr/>
        <a:lstStyle/>
        <a:p>
          <a:endParaRPr lang="en-US"/>
        </a:p>
      </dgm:t>
    </dgm:pt>
    <dgm:pt modelId="{0115485E-731E-40C6-BF41-8C12C0BD6190}" type="pres">
      <dgm:prSet presAssocID="{4281BC0B-60B5-46D6-A92E-F55D5478FDEB}" presName="linear" presStyleCnt="0">
        <dgm:presLayoutVars>
          <dgm:animLvl val="lvl"/>
          <dgm:resizeHandles val="exact"/>
        </dgm:presLayoutVars>
      </dgm:prSet>
      <dgm:spPr/>
    </dgm:pt>
    <dgm:pt modelId="{0056B014-4E3D-4378-84A6-2412071DB9AA}" type="pres">
      <dgm:prSet presAssocID="{50F91885-C94D-4717-8EEB-3E53E6818E21}" presName="parentText" presStyleLbl="node1" presStyleIdx="0" presStyleCnt="1">
        <dgm:presLayoutVars>
          <dgm:chMax val="0"/>
          <dgm:bulletEnabled val="1"/>
        </dgm:presLayoutVars>
      </dgm:prSet>
      <dgm:spPr/>
    </dgm:pt>
    <dgm:pt modelId="{44B2D661-FFF2-41BE-A36B-87FBF78F2DA4}" type="pres">
      <dgm:prSet presAssocID="{50F91885-C94D-4717-8EEB-3E53E6818E21}" presName="childText" presStyleLbl="revTx" presStyleIdx="0" presStyleCnt="1">
        <dgm:presLayoutVars>
          <dgm:bulletEnabled val="1"/>
        </dgm:presLayoutVars>
      </dgm:prSet>
      <dgm:spPr/>
    </dgm:pt>
  </dgm:ptLst>
  <dgm:cxnLst>
    <dgm:cxn modelId="{61AB151C-A532-4A92-B02B-06D214F4E713}" type="presOf" srcId="{50F91885-C94D-4717-8EEB-3E53E6818E21}" destId="{0056B014-4E3D-4378-84A6-2412071DB9AA}" srcOrd="0" destOrd="0" presId="urn:microsoft.com/office/officeart/2005/8/layout/vList2"/>
    <dgm:cxn modelId="{BE2EB221-DC05-45BF-BBFC-0B72030669DD}" type="presOf" srcId="{4281BC0B-60B5-46D6-A92E-F55D5478FDEB}" destId="{0115485E-731E-40C6-BF41-8C12C0BD6190}" srcOrd="0" destOrd="0" presId="urn:microsoft.com/office/officeart/2005/8/layout/vList2"/>
    <dgm:cxn modelId="{5E18D934-FB57-4060-9FBF-3A6291115F0B}" srcId="{50F91885-C94D-4717-8EEB-3E53E6818E21}" destId="{1607DC97-01FF-4FD0-BD65-B48AA71CE281}" srcOrd="2" destOrd="0" parTransId="{6D12F964-DD04-41CF-AF9B-1D8DA5FB7AD0}" sibTransId="{FE055A97-4F2E-401C-B985-7E476A79DF27}"/>
    <dgm:cxn modelId="{F352EB4F-76DA-4774-B047-D31249EC2D25}" srcId="{4281BC0B-60B5-46D6-A92E-F55D5478FDEB}" destId="{50F91885-C94D-4717-8EEB-3E53E6818E21}" srcOrd="0" destOrd="0" parTransId="{B3F062E4-C62C-490A-AE27-EB45EFC80188}" sibTransId="{F094D937-FFF0-4479-A52D-44AD2C4588F9}"/>
    <dgm:cxn modelId="{9E444885-5A82-4273-9AF6-A7064BD7EC92}" type="presOf" srcId="{BB64F511-C489-43E4-87BA-6E277B7096D7}" destId="{44B2D661-FFF2-41BE-A36B-87FBF78F2DA4}" srcOrd="0" destOrd="0" presId="urn:microsoft.com/office/officeart/2005/8/layout/vList2"/>
    <dgm:cxn modelId="{BECADE87-9A3F-4B84-A18D-EB7E213C0C05}" srcId="{50F91885-C94D-4717-8EEB-3E53E6818E21}" destId="{78FD73C6-9CAE-4A54-9529-3CA36F460E08}" srcOrd="1" destOrd="0" parTransId="{8B93EB81-64F9-4307-8CF5-04D7E19ACFC6}" sibTransId="{7AEFA5E2-D6DE-47DD-BCE3-FB1CBB0BAE7D}"/>
    <dgm:cxn modelId="{F1CDB2FB-FA17-47C9-B114-C6DD762CF5D3}" type="presOf" srcId="{1607DC97-01FF-4FD0-BD65-B48AA71CE281}" destId="{44B2D661-FFF2-41BE-A36B-87FBF78F2DA4}" srcOrd="0" destOrd="2" presId="urn:microsoft.com/office/officeart/2005/8/layout/vList2"/>
    <dgm:cxn modelId="{0E1811FC-7AF7-4F61-8133-9E2647678957}" srcId="{50F91885-C94D-4717-8EEB-3E53E6818E21}" destId="{BB64F511-C489-43E4-87BA-6E277B7096D7}" srcOrd="0" destOrd="0" parTransId="{E355299E-4D31-4E04-B551-C42502DDF142}" sibTransId="{A12F21AC-3C98-480A-BD97-85B14B85A68E}"/>
    <dgm:cxn modelId="{39E7B9FD-8BDD-4DE6-8D82-8989F4CD1A49}" type="presOf" srcId="{78FD73C6-9CAE-4A54-9529-3CA36F460E08}" destId="{44B2D661-FFF2-41BE-A36B-87FBF78F2DA4}" srcOrd="0" destOrd="1" presId="urn:microsoft.com/office/officeart/2005/8/layout/vList2"/>
    <dgm:cxn modelId="{A252E500-5EBA-424B-BA56-4A94A42CAB37}" type="presParOf" srcId="{0115485E-731E-40C6-BF41-8C12C0BD6190}" destId="{0056B014-4E3D-4378-84A6-2412071DB9AA}" srcOrd="0" destOrd="0" presId="urn:microsoft.com/office/officeart/2005/8/layout/vList2"/>
    <dgm:cxn modelId="{F75A99AB-994C-4276-A45B-111FB339FB05}" type="presParOf" srcId="{0115485E-731E-40C6-BF41-8C12C0BD6190}" destId="{44B2D661-FFF2-41BE-A36B-87FBF78F2DA4}"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6B014-4E3D-4378-84A6-2412071DB9AA}">
      <dsp:nvSpPr>
        <dsp:cNvPr id="0" name=""/>
        <dsp:cNvSpPr/>
      </dsp:nvSpPr>
      <dsp:spPr>
        <a:xfrm>
          <a:off x="0" y="143359"/>
          <a:ext cx="6109569" cy="888030"/>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To implement above technique we are following or implemented below modules</a:t>
          </a:r>
        </a:p>
      </dsp:txBody>
      <dsp:txXfrm>
        <a:off x="43350" y="186709"/>
        <a:ext cx="6022869" cy="801330"/>
      </dsp:txXfrm>
    </dsp:sp>
    <dsp:sp modelId="{44B2D661-FFF2-41BE-A36B-87FBF78F2DA4}">
      <dsp:nvSpPr>
        <dsp:cNvPr id="0" name=""/>
        <dsp:cNvSpPr/>
      </dsp:nvSpPr>
      <dsp:spPr>
        <a:xfrm>
          <a:off x="0" y="1031389"/>
          <a:ext cx="6109569" cy="280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979"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US" sz="1800" kern="1200" dirty="0">
              <a:latin typeface="Times New Roman" panose="02020603050405020304" pitchFamily="18" charset="0"/>
              <a:cs typeface="Times New Roman" panose="02020603050405020304" pitchFamily="18" charset="0"/>
            </a:rPr>
            <a:t>First image will be upload to the application and the using YOLOV2 we will check whether image contains person with motor bike or not, if YOLO model detect both person and motor bike then we will proceed to step 2.</a:t>
          </a:r>
        </a:p>
        <a:p>
          <a:pPr marL="171450" lvl="1" indent="-171450" algn="just" defTabSz="800100">
            <a:lnSpc>
              <a:spcPct val="90000"/>
            </a:lnSpc>
            <a:spcBef>
              <a:spcPct val="0"/>
            </a:spcBef>
            <a:spcAft>
              <a:spcPct val="20000"/>
            </a:spcAft>
            <a:buChar char="•"/>
          </a:pPr>
          <a:r>
            <a:rPr lang="en-US" sz="1800" kern="1200" dirty="0">
              <a:latin typeface="Times New Roman" panose="02020603050405020304" pitchFamily="18" charset="0"/>
              <a:cs typeface="Times New Roman" panose="02020603050405020304" pitchFamily="18" charset="0"/>
            </a:rPr>
            <a:t>In this module we will use YOLOV3 model to detect whether object wear helmet or not, if he wear helmet then application will stop hear itself. If rider not wear helmet then application proceed to step 3.</a:t>
          </a:r>
        </a:p>
        <a:p>
          <a:pPr marL="171450" lvl="1" indent="-171450" algn="just" defTabSz="800100">
            <a:lnSpc>
              <a:spcPct val="90000"/>
            </a:lnSpc>
            <a:spcBef>
              <a:spcPct val="0"/>
            </a:spcBef>
            <a:spcAft>
              <a:spcPct val="20000"/>
            </a:spcAft>
            <a:buChar char="•"/>
          </a:pPr>
          <a:r>
            <a:rPr lang="en-US" sz="1800" kern="1200" dirty="0">
              <a:latin typeface="Times New Roman" panose="02020603050405020304" pitchFamily="18" charset="0"/>
              <a:cs typeface="Times New Roman" panose="02020603050405020304" pitchFamily="18" charset="0"/>
            </a:rPr>
            <a:t>In this module we will extract number plate data using python tesseract OCR API. OCR will take input image and then extract vehicle number from it.</a:t>
          </a:r>
        </a:p>
      </dsp:txBody>
      <dsp:txXfrm>
        <a:off x="0" y="1031389"/>
        <a:ext cx="6109569" cy="2808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438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192819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3194854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40228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1214715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2229804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2055172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3789073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4250026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fld id="{C69D421A-42A0-44D8-9726-57EA52609BD7}" type="datetimeFigureOut">
              <a:rPr lang="en-US" smtClean="0"/>
              <a:t>5/26/2025</a:t>
            </a:fld>
            <a:endParaRPr lang="en-US" dirty="0"/>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endParaRPr lang="en-US" dirty="0"/>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0DEE4AFC-29B0-48A2-BA89-E6493D087212}" type="slidenum">
              <a:rPr lang="en-US" smtClean="0"/>
              <a:t>‹#›</a:t>
            </a:fld>
            <a:endParaRPr lang="en-US" dirty="0"/>
          </a:p>
        </p:txBody>
      </p:sp>
    </p:spTree>
    <p:extLst>
      <p:ext uri="{BB962C8B-B14F-4D97-AF65-F5344CB8AC3E}">
        <p14:creationId xmlns:p14="http://schemas.microsoft.com/office/powerpoint/2010/main" val="83233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fld id="{C69D421A-42A0-44D8-9726-57EA52609BD7}" type="datetimeFigureOut">
              <a:rPr lang="en-US" smtClean="0"/>
              <a:t>5/26/2025</a:t>
            </a:fld>
            <a:endParaRPr lang="en-US" dirty="0"/>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endParaRPr lang="en-US" dirty="0"/>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0DEE4AFC-29B0-48A2-BA89-E6493D087212}" type="slidenum">
              <a:rPr lang="en-US" smtClean="0"/>
              <a:t>‹#›</a:t>
            </a:fld>
            <a:endParaRPr lang="en-US" dirty="0"/>
          </a:p>
        </p:txBody>
      </p:sp>
    </p:spTree>
    <p:extLst>
      <p:ext uri="{BB962C8B-B14F-4D97-AF65-F5344CB8AC3E}">
        <p14:creationId xmlns:p14="http://schemas.microsoft.com/office/powerpoint/2010/main" val="209949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2074351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fld id="{C69D421A-42A0-44D8-9726-57EA52609BD7}" type="datetimeFigureOut">
              <a:rPr lang="en-US" smtClean="0"/>
              <a:t>5/26/2025</a:t>
            </a:fld>
            <a:endParaRPr lang="en-US" dirty="0"/>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0DEE4AFC-29B0-48A2-BA89-E6493D087212}" type="slidenum">
              <a:rPr lang="en-US" smtClean="0"/>
              <a:t>‹#›</a:t>
            </a:fld>
            <a:endParaRPr lang="en-US" dirty="0"/>
          </a:p>
        </p:txBody>
      </p:sp>
    </p:spTree>
    <p:extLst>
      <p:ext uri="{BB962C8B-B14F-4D97-AF65-F5344CB8AC3E}">
        <p14:creationId xmlns:p14="http://schemas.microsoft.com/office/powerpoint/2010/main" val="1505226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415124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308069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378392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959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391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316567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D421A-42A0-44D8-9726-57EA52609BD7}"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EE4AFC-29B0-48A2-BA89-E6493D087212}" type="slidenum">
              <a:rPr lang="en-US" smtClean="0"/>
              <a:t>‹#›</a:t>
            </a:fld>
            <a:endParaRPr lang="en-US" dirty="0"/>
          </a:p>
        </p:txBody>
      </p:sp>
    </p:spTree>
    <p:extLst>
      <p:ext uri="{BB962C8B-B14F-4D97-AF65-F5344CB8AC3E}">
        <p14:creationId xmlns:p14="http://schemas.microsoft.com/office/powerpoint/2010/main" val="195221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69D421A-42A0-44D8-9726-57EA52609BD7}" type="datetimeFigureOut">
              <a:rPr lang="en-US" smtClean="0"/>
              <a:t>5/26/2025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DEE4AFC-29B0-48A2-BA89-E6493D087212}" type="slidenum">
              <a:rPr lang="en-US" smtClean="0"/>
              <a:t>‹#›</a:t>
            </a:fld>
            <a:endParaRPr lang="en-US" dirty="0"/>
          </a:p>
        </p:txBody>
      </p:sp>
    </p:spTree>
    <p:extLst>
      <p:ext uri="{BB962C8B-B14F-4D97-AF65-F5344CB8AC3E}">
        <p14:creationId xmlns:p14="http://schemas.microsoft.com/office/powerpoint/2010/main" val="204438971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2F13F4-C0CE-4DF9-FB7E-910D750CBD61}"/>
              </a:ext>
            </a:extLst>
          </p:cNvPr>
          <p:cNvSpPr txBox="1"/>
          <p:nvPr/>
        </p:nvSpPr>
        <p:spPr>
          <a:xfrm>
            <a:off x="2644876" y="599767"/>
            <a:ext cx="7846143"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JAYAMUKHI INSTITUTE OF TECHNOLOGICAL SCIENCES</a:t>
            </a:r>
          </a:p>
        </p:txBody>
      </p:sp>
      <p:pic>
        <p:nvPicPr>
          <p:cNvPr id="7" name="Picture 6">
            <a:extLst>
              <a:ext uri="{FF2B5EF4-FFF2-40B4-BE49-F238E27FC236}">
                <a16:creationId xmlns:a16="http://schemas.microsoft.com/office/drawing/2014/main" id="{41F963C1-5DCD-5281-3E4A-DA14CB894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1" y="376392"/>
            <a:ext cx="1474839" cy="1494680"/>
          </a:xfrm>
          <a:prstGeom prst="rect">
            <a:avLst/>
          </a:prstGeom>
        </p:spPr>
      </p:pic>
      <p:sp>
        <p:nvSpPr>
          <p:cNvPr id="9" name="TextBox 8">
            <a:extLst>
              <a:ext uri="{FF2B5EF4-FFF2-40B4-BE49-F238E27FC236}">
                <a16:creationId xmlns:a16="http://schemas.microsoft.com/office/drawing/2014/main" id="{EE20B872-383B-DE89-3851-A02BA73A49C2}"/>
              </a:ext>
            </a:extLst>
          </p:cNvPr>
          <p:cNvSpPr txBox="1"/>
          <p:nvPr/>
        </p:nvSpPr>
        <p:spPr>
          <a:xfrm>
            <a:off x="4257368" y="1866330"/>
            <a:ext cx="367726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MINI PROJECT ON</a:t>
            </a:r>
          </a:p>
        </p:txBody>
      </p:sp>
      <p:sp>
        <p:nvSpPr>
          <p:cNvPr id="10" name="TextBox 9">
            <a:extLst>
              <a:ext uri="{FF2B5EF4-FFF2-40B4-BE49-F238E27FC236}">
                <a16:creationId xmlns:a16="http://schemas.microsoft.com/office/drawing/2014/main" id="{6E81C7AF-11AD-E6E2-8480-40243162D002}"/>
              </a:ext>
            </a:extLst>
          </p:cNvPr>
          <p:cNvSpPr txBox="1"/>
          <p:nvPr/>
        </p:nvSpPr>
        <p:spPr>
          <a:xfrm>
            <a:off x="374214" y="2763561"/>
            <a:ext cx="11621643" cy="584775"/>
          </a:xfrm>
          <a:prstGeom prst="rect">
            <a:avLst/>
          </a:prstGeom>
          <a:noFill/>
        </p:spPr>
        <p:txBody>
          <a:bodyPr wrap="none" rtlCol="0">
            <a:spAutoFit/>
          </a:bodyPr>
          <a:lstStyle/>
          <a:p>
            <a:r>
              <a:rPr lang="en-US" sz="3200" dirty="0">
                <a:latin typeface="Times New Roman" panose="02020603050405020304" pitchFamily="18" charset="0"/>
              </a:rPr>
              <a:t>VEHICLE PLATE DETECTION WITHOUT HELMET ON ROADS</a:t>
            </a:r>
          </a:p>
        </p:txBody>
      </p:sp>
      <p:sp>
        <p:nvSpPr>
          <p:cNvPr id="11" name="TextBox 10">
            <a:extLst>
              <a:ext uri="{FF2B5EF4-FFF2-40B4-BE49-F238E27FC236}">
                <a16:creationId xmlns:a16="http://schemas.microsoft.com/office/drawing/2014/main" id="{903FC551-0CB9-8049-9C53-6F2D15DD33FA}"/>
              </a:ext>
            </a:extLst>
          </p:cNvPr>
          <p:cNvSpPr txBox="1"/>
          <p:nvPr/>
        </p:nvSpPr>
        <p:spPr>
          <a:xfrm>
            <a:off x="570269" y="4065638"/>
            <a:ext cx="2428569" cy="1631216"/>
          </a:xfrm>
          <a:prstGeom prst="rect">
            <a:avLst/>
          </a:prstGeom>
          <a:noFill/>
        </p:spPr>
        <p:txBody>
          <a:bodyPr wrap="square" rtlCol="0">
            <a:spAutoFit/>
          </a:bodyPr>
          <a:lstStyle/>
          <a:p>
            <a:r>
              <a:rPr lang="en-US" sz="2000" dirty="0">
                <a:latin typeface="Times New Roman" panose="02020603050405020304" pitchFamily="18" charset="0"/>
              </a:rPr>
              <a:t>TEAM MEMBERS:</a:t>
            </a:r>
          </a:p>
          <a:p>
            <a:r>
              <a:rPr lang="en-US" sz="2000" dirty="0">
                <a:latin typeface="Times New Roman" panose="02020603050405020304" pitchFamily="18" charset="0"/>
              </a:rPr>
              <a:t>G.VARA PRASAD</a:t>
            </a:r>
          </a:p>
          <a:p>
            <a:r>
              <a:rPr lang="en-US" sz="2000" dirty="0">
                <a:latin typeface="Times New Roman" panose="02020603050405020304" pitchFamily="18" charset="0"/>
              </a:rPr>
              <a:t>K.SANKEERTH</a:t>
            </a:r>
          </a:p>
          <a:p>
            <a:r>
              <a:rPr lang="en-US" sz="2000" dirty="0">
                <a:latin typeface="Times New Roman" panose="02020603050405020304" pitchFamily="18" charset="0"/>
              </a:rPr>
              <a:t>K.SAM ANUGRAH</a:t>
            </a:r>
          </a:p>
          <a:p>
            <a:r>
              <a:rPr lang="en-US" sz="2000" dirty="0">
                <a:latin typeface="Times New Roman" panose="02020603050405020304" pitchFamily="18" charset="0"/>
              </a:rPr>
              <a:t>K.CHANDER</a:t>
            </a:r>
          </a:p>
        </p:txBody>
      </p:sp>
      <p:sp>
        <p:nvSpPr>
          <p:cNvPr id="12" name="TextBox 11">
            <a:extLst>
              <a:ext uri="{FF2B5EF4-FFF2-40B4-BE49-F238E27FC236}">
                <a16:creationId xmlns:a16="http://schemas.microsoft.com/office/drawing/2014/main" id="{8AC343FE-8251-CDBA-9B76-276A2C7BA4A5}"/>
              </a:ext>
            </a:extLst>
          </p:cNvPr>
          <p:cNvSpPr txBox="1"/>
          <p:nvPr/>
        </p:nvSpPr>
        <p:spPr>
          <a:xfrm>
            <a:off x="8209935" y="4080968"/>
            <a:ext cx="3051348" cy="1015663"/>
          </a:xfrm>
          <a:prstGeom prst="rect">
            <a:avLst/>
          </a:prstGeom>
          <a:noFill/>
        </p:spPr>
        <p:txBody>
          <a:bodyPr wrap="none" rtlCol="0">
            <a:spAutoFit/>
          </a:bodyPr>
          <a:lstStyle/>
          <a:p>
            <a:r>
              <a:rPr lang="en-US" sz="2000" dirty="0">
                <a:latin typeface="Times New Roman" panose="02020603050405020304" pitchFamily="18" charset="0"/>
              </a:rPr>
              <a:t>GUIDE:</a:t>
            </a:r>
          </a:p>
          <a:p>
            <a:r>
              <a:rPr lang="en-US" sz="2000" dirty="0">
                <a:latin typeface="Times New Roman" panose="02020603050405020304" pitchFamily="18" charset="0"/>
              </a:rPr>
              <a:t>G.PANDU KRISHNA,</a:t>
            </a:r>
          </a:p>
          <a:p>
            <a:r>
              <a:rPr lang="en-US" sz="2000" dirty="0">
                <a:latin typeface="Times New Roman" panose="02020603050405020304" pitchFamily="18" charset="0"/>
              </a:rPr>
              <a:t>ASSISTANT PROFFESOR</a:t>
            </a:r>
          </a:p>
        </p:txBody>
      </p:sp>
    </p:spTree>
    <p:extLst>
      <p:ext uri="{BB962C8B-B14F-4D97-AF65-F5344CB8AC3E}">
        <p14:creationId xmlns:p14="http://schemas.microsoft.com/office/powerpoint/2010/main" val="175419989"/>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C3CA-E544-197C-6312-503E06C73AA9}"/>
              </a:ext>
            </a:extLst>
          </p:cNvPr>
          <p:cNvSpPr txBox="1"/>
          <p:nvPr/>
        </p:nvSpPr>
        <p:spPr>
          <a:xfrm>
            <a:off x="3320717" y="616225"/>
            <a:ext cx="483516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SYSTEM ARCHITECTURE</a:t>
            </a:r>
          </a:p>
        </p:txBody>
      </p:sp>
      <p:sp>
        <p:nvSpPr>
          <p:cNvPr id="3" name="TextBox 2">
            <a:extLst>
              <a:ext uri="{FF2B5EF4-FFF2-40B4-BE49-F238E27FC236}">
                <a16:creationId xmlns:a16="http://schemas.microsoft.com/office/drawing/2014/main" id="{E5D74D78-89A9-C167-D281-7A79B85A8887}"/>
              </a:ext>
            </a:extLst>
          </p:cNvPr>
          <p:cNvSpPr txBox="1"/>
          <p:nvPr/>
        </p:nvSpPr>
        <p:spPr>
          <a:xfrm>
            <a:off x="1228724" y="1708955"/>
            <a:ext cx="4228686"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a system for detecting whether or not someone is wearing a helmet and reading their license plate based on photos obtained from a traffic monitoring system and fed into convolutional neural networks</a:t>
            </a:r>
            <a:r>
              <a:rPr lang="en-US" dirty="0">
                <a:latin typeface="Times New Roman" panose="02020603050405020304" pitchFamily="18" charset="0"/>
                <a:cs typeface="Times New Roman" panose="02020603050405020304" pitchFamily="18" charset="0"/>
              </a:rPr>
              <a:t>. </a:t>
            </a:r>
          </a:p>
        </p:txBody>
      </p:sp>
      <p:sp>
        <p:nvSpPr>
          <p:cNvPr id="4" name="Rectangle: Rounded Corners 3">
            <a:extLst>
              <a:ext uri="{FF2B5EF4-FFF2-40B4-BE49-F238E27FC236}">
                <a16:creationId xmlns:a16="http://schemas.microsoft.com/office/drawing/2014/main" id="{DEC36ED4-2714-5E33-5CDF-ECC439204ED5}"/>
              </a:ext>
            </a:extLst>
          </p:cNvPr>
          <p:cNvSpPr/>
          <p:nvPr/>
        </p:nvSpPr>
        <p:spPr>
          <a:xfrm>
            <a:off x="6095999" y="1461052"/>
            <a:ext cx="1421296"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Reference image</a:t>
            </a:r>
          </a:p>
        </p:txBody>
      </p:sp>
      <p:cxnSp>
        <p:nvCxnSpPr>
          <p:cNvPr id="6" name="Straight Arrow Connector 5">
            <a:extLst>
              <a:ext uri="{FF2B5EF4-FFF2-40B4-BE49-F238E27FC236}">
                <a16:creationId xmlns:a16="http://schemas.microsoft.com/office/drawing/2014/main" id="{9FB28965-CDDD-C597-2453-01F5BD32757E}"/>
              </a:ext>
            </a:extLst>
          </p:cNvPr>
          <p:cNvCxnSpPr>
            <a:stCxn id="4" idx="3"/>
          </p:cNvCxnSpPr>
          <p:nvPr/>
        </p:nvCxnSpPr>
        <p:spPr>
          <a:xfrm>
            <a:off x="7517295" y="1918252"/>
            <a:ext cx="638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77C7BEB-165E-C3CD-C968-E0404AD341C6}"/>
              </a:ext>
            </a:extLst>
          </p:cNvPr>
          <p:cNvSpPr/>
          <p:nvPr/>
        </p:nvSpPr>
        <p:spPr>
          <a:xfrm>
            <a:off x="8155884" y="1461052"/>
            <a:ext cx="123659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cxnSp>
        <p:nvCxnSpPr>
          <p:cNvPr id="9" name="Straight Arrow Connector 8">
            <a:extLst>
              <a:ext uri="{FF2B5EF4-FFF2-40B4-BE49-F238E27FC236}">
                <a16:creationId xmlns:a16="http://schemas.microsoft.com/office/drawing/2014/main" id="{7DD07C1F-F2B0-E8D9-A4EB-B12A73AE0160}"/>
              </a:ext>
            </a:extLst>
          </p:cNvPr>
          <p:cNvCxnSpPr>
            <a:cxnSpLocks/>
            <a:stCxn id="7" idx="3"/>
          </p:cNvCxnSpPr>
          <p:nvPr/>
        </p:nvCxnSpPr>
        <p:spPr>
          <a:xfrm>
            <a:off x="9392478" y="1918252"/>
            <a:ext cx="775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083321B1-BEA2-7D22-5D09-8363840237FD}"/>
              </a:ext>
            </a:extLst>
          </p:cNvPr>
          <p:cNvSpPr/>
          <p:nvPr/>
        </p:nvSpPr>
        <p:spPr>
          <a:xfrm>
            <a:off x="10171872" y="1461052"/>
            <a:ext cx="1232452"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matching</a:t>
            </a:r>
          </a:p>
        </p:txBody>
      </p:sp>
      <p:cxnSp>
        <p:nvCxnSpPr>
          <p:cNvPr id="13" name="Straight Arrow Connector 12">
            <a:extLst>
              <a:ext uri="{FF2B5EF4-FFF2-40B4-BE49-F238E27FC236}">
                <a16:creationId xmlns:a16="http://schemas.microsoft.com/office/drawing/2014/main" id="{BF2D2246-7C20-865A-9A0C-C8B392A5E246}"/>
              </a:ext>
            </a:extLst>
          </p:cNvPr>
          <p:cNvCxnSpPr>
            <a:cxnSpLocks/>
          </p:cNvCxnSpPr>
          <p:nvPr/>
        </p:nvCxnSpPr>
        <p:spPr>
          <a:xfrm flipH="1">
            <a:off x="9392478" y="2375452"/>
            <a:ext cx="1395620" cy="626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EC7FBFF-0AD0-E590-9E31-C21D0EE10B94}"/>
              </a:ext>
            </a:extLst>
          </p:cNvPr>
          <p:cNvSpPr/>
          <p:nvPr/>
        </p:nvSpPr>
        <p:spPr>
          <a:xfrm>
            <a:off x="8133935" y="3051312"/>
            <a:ext cx="1395620"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Person without Helmet</a:t>
            </a:r>
          </a:p>
        </p:txBody>
      </p:sp>
      <p:cxnSp>
        <p:nvCxnSpPr>
          <p:cNvPr id="17" name="Straight Arrow Connector 16">
            <a:extLst>
              <a:ext uri="{FF2B5EF4-FFF2-40B4-BE49-F238E27FC236}">
                <a16:creationId xmlns:a16="http://schemas.microsoft.com/office/drawing/2014/main" id="{FD13BDEA-BE7C-2BE5-AD66-0543EBD6E849}"/>
              </a:ext>
            </a:extLst>
          </p:cNvPr>
          <p:cNvCxnSpPr>
            <a:cxnSpLocks/>
            <a:stCxn id="11" idx="2"/>
          </p:cNvCxnSpPr>
          <p:nvPr/>
        </p:nvCxnSpPr>
        <p:spPr>
          <a:xfrm flipH="1">
            <a:off x="10766149" y="2375452"/>
            <a:ext cx="21949" cy="626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DF76E5B-D46E-2F47-2969-C90BC20525B6}"/>
              </a:ext>
            </a:extLst>
          </p:cNvPr>
          <p:cNvSpPr/>
          <p:nvPr/>
        </p:nvSpPr>
        <p:spPr>
          <a:xfrm>
            <a:off x="10090288" y="3051312"/>
            <a:ext cx="1232451"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Person with Helmet</a:t>
            </a:r>
          </a:p>
        </p:txBody>
      </p:sp>
      <p:cxnSp>
        <p:nvCxnSpPr>
          <p:cNvPr id="21" name="Straight Arrow Connector 20">
            <a:extLst>
              <a:ext uri="{FF2B5EF4-FFF2-40B4-BE49-F238E27FC236}">
                <a16:creationId xmlns:a16="http://schemas.microsoft.com/office/drawing/2014/main" id="{8F60AF97-E825-A7F5-E8AE-40846D9C358C}"/>
              </a:ext>
            </a:extLst>
          </p:cNvPr>
          <p:cNvCxnSpPr>
            <a:cxnSpLocks/>
            <a:stCxn id="15" idx="2"/>
          </p:cNvCxnSpPr>
          <p:nvPr/>
        </p:nvCxnSpPr>
        <p:spPr>
          <a:xfrm>
            <a:off x="8831745" y="3965712"/>
            <a:ext cx="0" cy="54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CDE9A639-779C-409D-9BDD-35C5B73D31D0}"/>
              </a:ext>
            </a:extLst>
          </p:cNvPr>
          <p:cNvSpPr/>
          <p:nvPr/>
        </p:nvSpPr>
        <p:spPr>
          <a:xfrm>
            <a:off x="8133935" y="4522303"/>
            <a:ext cx="139562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Number plate detection</a:t>
            </a:r>
          </a:p>
        </p:txBody>
      </p:sp>
      <p:sp>
        <p:nvSpPr>
          <p:cNvPr id="26" name="TextBox 25">
            <a:extLst>
              <a:ext uri="{FF2B5EF4-FFF2-40B4-BE49-F238E27FC236}">
                <a16:creationId xmlns:a16="http://schemas.microsoft.com/office/drawing/2014/main" id="{7C26FB79-3543-C3F6-EC3A-F7FACE3919E7}"/>
              </a:ext>
            </a:extLst>
          </p:cNvPr>
          <p:cNvSpPr txBox="1"/>
          <p:nvPr/>
        </p:nvSpPr>
        <p:spPr>
          <a:xfrm>
            <a:off x="7618343" y="5623962"/>
            <a:ext cx="251542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6510657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127"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5128">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31" name="Rectangle 5130">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A6AD36-456A-E24D-E5D7-6E340C7923C5}"/>
              </a:ext>
            </a:extLst>
          </p:cNvPr>
          <p:cNvSpPr txBox="1"/>
          <p:nvPr/>
        </p:nvSpPr>
        <p:spPr>
          <a:xfrm>
            <a:off x="5282520" y="618517"/>
            <a:ext cx="5855416" cy="159617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cap="all" dirty="0">
                <a:latin typeface="Times New Roman" panose="02020603050405020304" pitchFamily="18" charset="0"/>
                <a:ea typeface="+mj-ea"/>
                <a:cs typeface="Times New Roman" panose="02020603050405020304" pitchFamily="18" charset="0"/>
              </a:rPr>
              <a:t>models</a:t>
            </a:r>
          </a:p>
        </p:txBody>
      </p:sp>
      <p:pic>
        <p:nvPicPr>
          <p:cNvPr id="5122" name="Picture 2" descr="A close-up of a motorcycle&#10;&#10;Description automatically generated">
            <a:extLst>
              <a:ext uri="{FF2B5EF4-FFF2-40B4-BE49-F238E27FC236}">
                <a16:creationId xmlns:a16="http://schemas.microsoft.com/office/drawing/2014/main" id="{70F29A1D-6BB2-A060-D442-A665DA5E458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695" y="2506393"/>
            <a:ext cx="4314117" cy="3009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C8F417-B6C0-293D-EE0C-2096CBBBA2AB}"/>
              </a:ext>
            </a:extLst>
          </p:cNvPr>
          <p:cNvSpPr txBox="1"/>
          <p:nvPr/>
        </p:nvSpPr>
        <p:spPr>
          <a:xfrm>
            <a:off x="5282520" y="2367092"/>
            <a:ext cx="5855415" cy="3847444"/>
          </a:xfrm>
          <a:prstGeom prst="rect">
            <a:avLst/>
          </a:prstGeom>
        </p:spPr>
        <p:txBody>
          <a:bodyPr vert="horz" lIns="91440" tIns="45720" rIns="91440" bIns="45720" rtlCol="0">
            <a:normAutofit/>
          </a:bodyPr>
          <a:lstStyle/>
          <a:p>
            <a:pPr marL="342900" indent="-228600" defTabSz="914400">
              <a:lnSpc>
                <a:spcPct val="120000"/>
              </a:lnSpc>
              <a:spcAft>
                <a:spcPts val="600"/>
              </a:spcAft>
              <a:buClr>
                <a:schemeClr val="tx1"/>
              </a:buClr>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The proposed system for automatic helmet detection and number plate recognition using the yolov3 algorithm. the system aims to enhance safety and security by accurately detecting helmets worn by motorcyclists and recognizing the number plates of vehicles in real time.</a:t>
            </a:r>
          </a:p>
          <a:p>
            <a:pPr indent="-228600" defTabSz="914400">
              <a:lnSpc>
                <a:spcPct val="120000"/>
              </a:lnSpc>
              <a:spcAft>
                <a:spcPts val="600"/>
              </a:spcAft>
              <a:buClr>
                <a:schemeClr val="tx1"/>
              </a:buClr>
              <a:buFont typeface="Arial" panose="020B0604020202020204" pitchFamily="34" charset="0"/>
              <a:buChar char="•"/>
            </a:pPr>
            <a:endParaRPr lang="en-US" b="1" cap="all" dirty="0">
              <a:latin typeface="Times New Roman" panose="02020603050405020304" pitchFamily="18" charset="0"/>
              <a:cs typeface="Times New Roman" panose="02020603050405020304" pitchFamily="18" charset="0"/>
            </a:endParaRPr>
          </a:p>
        </p:txBody>
      </p:sp>
      <p:pic>
        <p:nvPicPr>
          <p:cNvPr id="5133" name="Picture 5132">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2378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D840F2-CFD4-A526-5377-517B085DB940}"/>
              </a:ext>
            </a:extLst>
          </p:cNvPr>
          <p:cNvSpPr txBox="1"/>
          <p:nvPr/>
        </p:nvSpPr>
        <p:spPr>
          <a:xfrm>
            <a:off x="1282151" y="1272211"/>
            <a:ext cx="3899450" cy="2985433"/>
          </a:xfrm>
          <a:prstGeom prst="rect">
            <a:avLst/>
          </a:prstGeom>
          <a:noFill/>
        </p:spPr>
        <p:txBody>
          <a:bodyPr wrap="square" rtlCol="0">
            <a:spAutoFit/>
          </a:bodyPr>
          <a:lstStyle/>
          <a:p>
            <a:r>
              <a:rPr lang="en-US" sz="2400" b="1" i="0" dirty="0">
                <a:solidFill>
                  <a:srgbClr val="444444"/>
                </a:solidFill>
                <a:effectLst/>
                <a:latin typeface="Times New Roman" panose="02020603050405020304" pitchFamily="18" charset="0"/>
                <a:cs typeface="Times New Roman" panose="02020603050405020304" pitchFamily="18" charset="0"/>
              </a:rPr>
              <a:t>Helmet Detection </a:t>
            </a:r>
            <a:endParaRPr lang="en-US" sz="2400" b="1" dirty="0">
              <a:solidFill>
                <a:srgbClr val="444444"/>
              </a:solidFill>
              <a:latin typeface="Times New Roman" panose="02020603050405020304" pitchFamily="18" charset="0"/>
              <a:cs typeface="Times New Roman" panose="02020603050405020304" pitchFamily="18" charset="0"/>
            </a:endParaRPr>
          </a:p>
          <a:p>
            <a:endParaRPr lang="en-US" sz="2000" b="1" i="0" dirty="0">
              <a:solidFill>
                <a:srgbClr val="444444"/>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The helmet detection component utilizes the YOLOv3 model, which has been fine-tuned using a diverse dataset of annotated images and videos. Through this process, the model has learned to identify and localize helmets in real-world scenarios. </a:t>
            </a:r>
            <a:endParaRPr lang="en-US" dirty="0">
              <a:latin typeface="Times New Roman" panose="02020603050405020304" pitchFamily="18" charset="0"/>
              <a:cs typeface="Times New Roman" panose="02020603050405020304" pitchFamily="18" charset="0"/>
            </a:endParaRPr>
          </a:p>
        </p:txBody>
      </p:sp>
      <p:pic>
        <p:nvPicPr>
          <p:cNvPr id="6146" name="Picture 2" descr="GitHub - KrishArul26/Motorbike-Helmet_detection-using-YOLOV3: This project  related to road safety. We have to wear a helmet according to road safety  rules when riding a motorcycle. Therefore, these rules are monitored by the  police.">
            <a:extLst>
              <a:ext uri="{FF2B5EF4-FFF2-40B4-BE49-F238E27FC236}">
                <a16:creationId xmlns:a16="http://schemas.microsoft.com/office/drawing/2014/main" id="{F7EA780B-758C-8C9E-C7AB-E0D102744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72211"/>
            <a:ext cx="4609595" cy="460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1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3C7CD7-90C7-5619-545E-55BDD693299C}"/>
              </a:ext>
            </a:extLst>
          </p:cNvPr>
          <p:cNvSpPr txBox="1"/>
          <p:nvPr/>
        </p:nvSpPr>
        <p:spPr>
          <a:xfrm>
            <a:off x="1369115" y="954230"/>
            <a:ext cx="3798612" cy="2616101"/>
          </a:xfrm>
          <a:prstGeom prst="rect">
            <a:avLst/>
          </a:prstGeom>
          <a:noFill/>
        </p:spPr>
        <p:txBody>
          <a:bodyPr wrap="square">
            <a:spAutoFit/>
          </a:bodyPr>
          <a:lstStyle/>
          <a:p>
            <a:r>
              <a:rPr lang="en-US" sz="2400" b="1" i="0" dirty="0">
                <a:solidFill>
                  <a:srgbClr val="444444"/>
                </a:solidFill>
                <a:effectLst/>
                <a:latin typeface="Times New Roman" panose="02020603050405020304" pitchFamily="18" charset="0"/>
                <a:cs typeface="Times New Roman" panose="02020603050405020304" pitchFamily="18" charset="0"/>
              </a:rPr>
              <a:t>Number Plate Recognition </a:t>
            </a:r>
          </a:p>
          <a:p>
            <a:endParaRPr lang="en-US" sz="2000" b="1" i="0" dirty="0">
              <a:solidFill>
                <a:srgbClr val="444444"/>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444444"/>
                </a:solidFill>
                <a:effectLst/>
                <a:latin typeface="Times New Roman" panose="02020603050405020304" pitchFamily="18" charset="0"/>
                <a:cs typeface="Times New Roman" panose="02020603050405020304" pitchFamily="18" charset="0"/>
              </a:rPr>
              <a:t>Optical character recognition (OCR) algorithms are employed to recognize and extract alphanumeric characters from the pre-processed number plate regions.</a:t>
            </a:r>
            <a:endParaRPr lang="en-US" sz="2000" dirty="0">
              <a:latin typeface="Times New Roman" panose="02020603050405020304" pitchFamily="18" charset="0"/>
              <a:cs typeface="Times New Roman" panose="02020603050405020304" pitchFamily="18" charset="0"/>
            </a:endParaRPr>
          </a:p>
        </p:txBody>
      </p:sp>
      <p:pic>
        <p:nvPicPr>
          <p:cNvPr id="7170" name="Picture 2" descr="Helmet and License Plate Detection using Machine Learning by IRJET Journal  - Issuu">
            <a:extLst>
              <a:ext uri="{FF2B5EF4-FFF2-40B4-BE49-F238E27FC236}">
                <a16:creationId xmlns:a16="http://schemas.microsoft.com/office/drawing/2014/main" id="{7249AA98-D213-184D-CF74-BE1AE7657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26436"/>
            <a:ext cx="4978676" cy="460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846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8AAC3-0082-6F9D-4CD2-4B1608D18F1F}"/>
              </a:ext>
            </a:extLst>
          </p:cNvPr>
          <p:cNvSpPr txBox="1"/>
          <p:nvPr/>
        </p:nvSpPr>
        <p:spPr>
          <a:xfrm>
            <a:off x="4687128" y="817495"/>
            <a:ext cx="281774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UML Diagrams</a:t>
            </a:r>
            <a:endParaRPr lang="en-US" sz="2400" b="1" kern="12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C80CA4A-2641-EBF5-BDE7-2BEC891C6725}"/>
              </a:ext>
            </a:extLst>
          </p:cNvPr>
          <p:cNvSpPr txBox="1"/>
          <p:nvPr/>
        </p:nvSpPr>
        <p:spPr>
          <a:xfrm>
            <a:off x="1366134" y="1691640"/>
            <a:ext cx="5852159" cy="3277820"/>
          </a:xfrm>
          <a:prstGeom prst="rect">
            <a:avLst/>
          </a:prstGeom>
          <a:noFill/>
        </p:spPr>
        <p:txBody>
          <a:bodyPr wrap="square" rtlCol="0">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USE CASE DIAGRAM:</a:t>
            </a:r>
            <a:endParaRPr lang="en-US" sz="1800" dirty="0">
              <a:effectLst/>
              <a:latin typeface="Times New Roman" panose="02020603050405020304" pitchFamily="18" charset="0"/>
              <a:ea typeface="Times New Roman" panose="02020603050405020304" pitchFamily="18" charset="0"/>
            </a:endParaRPr>
          </a:p>
          <a:p>
            <a:pPr marL="0" marR="0" indent="457200" algn="just">
              <a:lnSpc>
                <a:spcPct val="150000"/>
              </a:lnSpc>
              <a:spcBef>
                <a:spcPts val="0"/>
              </a:spcBef>
              <a:spcAft>
                <a:spcPts val="0"/>
              </a:spcAft>
            </a:pPr>
            <a:r>
              <a:rPr lang="en-US" sz="1800" kern="150" dirty="0">
                <a:solidFill>
                  <a:srgbClr val="000000"/>
                </a:solidFill>
                <a:effectLst/>
                <a:latin typeface="Times New Roman" panose="02020603050405020304" pitchFamily="18" charset="0"/>
                <a:ea typeface="DejaVu Sans"/>
                <a:cs typeface="DejaVu Sans"/>
              </a:rPr>
              <a:t>A use case diagram in the Unified Modeling Language (UML) is a type of behavioral diagram defined by and created from a Use-case analysis The main purpose of a use case diagram is to show what system functions are performed for which actor. Roles of the actors in the system can be depicted.</a:t>
            </a:r>
            <a:endParaRPr lang="en-US" sz="1800" kern="150" dirty="0">
              <a:effectLst/>
              <a:latin typeface="Liberation Serif"/>
              <a:ea typeface="DejaVu Sans"/>
              <a:cs typeface="DejaVu Sans"/>
            </a:endParaRPr>
          </a:p>
          <a:p>
            <a:endParaRPr lang="en-US" sz="1800" kern="1200" dirty="0">
              <a:solidFill>
                <a:schemeClr val="tx1"/>
              </a:solidFill>
              <a:latin typeface="+mn-lt"/>
              <a:ea typeface="+mn-ea"/>
              <a:cs typeface="+mn-cs"/>
            </a:endParaRPr>
          </a:p>
        </p:txBody>
      </p:sp>
      <p:sp>
        <p:nvSpPr>
          <p:cNvPr id="4" name="Flowchart: Connector 3">
            <a:extLst>
              <a:ext uri="{FF2B5EF4-FFF2-40B4-BE49-F238E27FC236}">
                <a16:creationId xmlns:a16="http://schemas.microsoft.com/office/drawing/2014/main" id="{A357E6D2-9CF5-C1D2-B3EC-A92051B82655}"/>
              </a:ext>
            </a:extLst>
          </p:cNvPr>
          <p:cNvSpPr/>
          <p:nvPr/>
        </p:nvSpPr>
        <p:spPr>
          <a:xfrm>
            <a:off x="7781925" y="2085975"/>
            <a:ext cx="238125" cy="285750"/>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56537D56-526B-BB04-9379-D9D41E1B4D64}"/>
              </a:ext>
            </a:extLst>
          </p:cNvPr>
          <p:cNvCxnSpPr>
            <a:cxnSpLocks/>
          </p:cNvCxnSpPr>
          <p:nvPr/>
        </p:nvCxnSpPr>
        <p:spPr>
          <a:xfrm>
            <a:off x="7900987" y="2371725"/>
            <a:ext cx="0" cy="3048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DC81299-56A6-2F17-A97C-66ECBCACB2F8}"/>
              </a:ext>
            </a:extLst>
          </p:cNvPr>
          <p:cNvCxnSpPr>
            <a:cxnSpLocks/>
          </p:cNvCxnSpPr>
          <p:nvPr/>
        </p:nvCxnSpPr>
        <p:spPr>
          <a:xfrm>
            <a:off x="7900987" y="2676525"/>
            <a:ext cx="119063" cy="1524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5E9CD93-8CAD-D4D2-866A-641455B478F2}"/>
              </a:ext>
            </a:extLst>
          </p:cNvPr>
          <p:cNvCxnSpPr>
            <a:cxnSpLocks/>
          </p:cNvCxnSpPr>
          <p:nvPr/>
        </p:nvCxnSpPr>
        <p:spPr>
          <a:xfrm flipH="1">
            <a:off x="7781925" y="2676525"/>
            <a:ext cx="119062" cy="1524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101D22F-BCB9-EF40-145E-2CCF9FC3DCB6}"/>
              </a:ext>
            </a:extLst>
          </p:cNvPr>
          <p:cNvCxnSpPr>
            <a:cxnSpLocks/>
          </p:cNvCxnSpPr>
          <p:nvPr/>
        </p:nvCxnSpPr>
        <p:spPr>
          <a:xfrm>
            <a:off x="7781924" y="2457450"/>
            <a:ext cx="23812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86EBD9-60B2-1B2E-E445-8686B7BFCECA}"/>
              </a:ext>
            </a:extLst>
          </p:cNvPr>
          <p:cNvCxnSpPr>
            <a:cxnSpLocks/>
          </p:cNvCxnSpPr>
          <p:nvPr/>
        </p:nvCxnSpPr>
        <p:spPr>
          <a:xfrm flipV="1">
            <a:off x="8324850" y="1871814"/>
            <a:ext cx="723900" cy="542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DD1AC83-8054-09F1-A79C-2BCF647E18F4}"/>
              </a:ext>
            </a:extLst>
          </p:cNvPr>
          <p:cNvSpPr/>
          <p:nvPr/>
        </p:nvSpPr>
        <p:spPr>
          <a:xfrm>
            <a:off x="8963025" y="1318916"/>
            <a:ext cx="2162175" cy="7658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Upload Image</a:t>
            </a:r>
          </a:p>
        </p:txBody>
      </p:sp>
      <p:cxnSp>
        <p:nvCxnSpPr>
          <p:cNvPr id="26" name="Straight Arrow Connector 25">
            <a:extLst>
              <a:ext uri="{FF2B5EF4-FFF2-40B4-BE49-F238E27FC236}">
                <a16:creationId xmlns:a16="http://schemas.microsoft.com/office/drawing/2014/main" id="{90E84062-A93F-5C6B-08E5-6064DBEBFAAB}"/>
              </a:ext>
            </a:extLst>
          </p:cNvPr>
          <p:cNvCxnSpPr>
            <a:cxnSpLocks/>
          </p:cNvCxnSpPr>
          <p:nvPr/>
        </p:nvCxnSpPr>
        <p:spPr>
          <a:xfrm>
            <a:off x="8324850" y="2400300"/>
            <a:ext cx="638175" cy="123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A4FEFDE1-E0B6-2735-C5C8-02515D50F4DA}"/>
              </a:ext>
            </a:extLst>
          </p:cNvPr>
          <p:cNvSpPr/>
          <p:nvPr/>
        </p:nvSpPr>
        <p:spPr>
          <a:xfrm>
            <a:off x="9007543" y="2295525"/>
            <a:ext cx="2117655" cy="9144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Detect Motor Bike &amp; person</a:t>
            </a:r>
          </a:p>
        </p:txBody>
      </p:sp>
      <p:cxnSp>
        <p:nvCxnSpPr>
          <p:cNvPr id="31" name="Straight Arrow Connector 30">
            <a:extLst>
              <a:ext uri="{FF2B5EF4-FFF2-40B4-BE49-F238E27FC236}">
                <a16:creationId xmlns:a16="http://schemas.microsoft.com/office/drawing/2014/main" id="{3EB67CFA-8748-9AA5-E369-3F4E07E8F069}"/>
              </a:ext>
            </a:extLst>
          </p:cNvPr>
          <p:cNvCxnSpPr>
            <a:cxnSpLocks/>
          </p:cNvCxnSpPr>
          <p:nvPr/>
        </p:nvCxnSpPr>
        <p:spPr>
          <a:xfrm>
            <a:off x="8324848" y="2400300"/>
            <a:ext cx="801757" cy="1247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2C9B05F5-4D5B-1DC2-5089-280716D3D35D}"/>
              </a:ext>
            </a:extLst>
          </p:cNvPr>
          <p:cNvSpPr/>
          <p:nvPr/>
        </p:nvSpPr>
        <p:spPr>
          <a:xfrm>
            <a:off x="9126605" y="3420724"/>
            <a:ext cx="1998593"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Detect Helmet</a:t>
            </a:r>
          </a:p>
        </p:txBody>
      </p:sp>
      <p:cxnSp>
        <p:nvCxnSpPr>
          <p:cNvPr id="8" name="Straight Arrow Connector 7">
            <a:extLst>
              <a:ext uri="{FF2B5EF4-FFF2-40B4-BE49-F238E27FC236}">
                <a16:creationId xmlns:a16="http://schemas.microsoft.com/office/drawing/2014/main" id="{C0AD0CCA-6B86-BD64-B719-1C7FBC9DB5FA}"/>
              </a:ext>
            </a:extLst>
          </p:cNvPr>
          <p:cNvCxnSpPr/>
          <p:nvPr/>
        </p:nvCxnSpPr>
        <p:spPr>
          <a:xfrm>
            <a:off x="8324848" y="2400300"/>
            <a:ext cx="907642" cy="2289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08AEAFFB-A9C9-CED2-7D12-0FB6346A1FC6}"/>
              </a:ext>
            </a:extLst>
          </p:cNvPr>
          <p:cNvSpPr/>
          <p:nvPr/>
        </p:nvSpPr>
        <p:spPr>
          <a:xfrm>
            <a:off x="9179547" y="4548361"/>
            <a:ext cx="1892708" cy="78072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Exit</a:t>
            </a:r>
          </a:p>
        </p:txBody>
      </p:sp>
      <p:sp>
        <p:nvSpPr>
          <p:cNvPr id="11" name="TextBox 10">
            <a:extLst>
              <a:ext uri="{FF2B5EF4-FFF2-40B4-BE49-F238E27FC236}">
                <a16:creationId xmlns:a16="http://schemas.microsoft.com/office/drawing/2014/main" id="{63262A6F-BE5D-84D5-7AB0-9272AB663D57}"/>
              </a:ext>
            </a:extLst>
          </p:cNvPr>
          <p:cNvSpPr txBox="1"/>
          <p:nvPr/>
        </p:nvSpPr>
        <p:spPr>
          <a:xfrm>
            <a:off x="7616292" y="3059668"/>
            <a:ext cx="56938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user</a:t>
            </a:r>
          </a:p>
        </p:txBody>
      </p:sp>
    </p:spTree>
    <p:extLst>
      <p:ext uri="{BB962C8B-B14F-4D97-AF65-F5344CB8AC3E}">
        <p14:creationId xmlns:p14="http://schemas.microsoft.com/office/powerpoint/2010/main" val="7829693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591BD9-969C-DEDC-640D-0167EBF6498C}"/>
              </a:ext>
            </a:extLst>
          </p:cNvPr>
          <p:cNvSpPr txBox="1"/>
          <p:nvPr/>
        </p:nvSpPr>
        <p:spPr>
          <a:xfrm>
            <a:off x="1476375" y="934872"/>
            <a:ext cx="6096000" cy="3349956"/>
          </a:xfrm>
          <a:prstGeom prst="rect">
            <a:avLst/>
          </a:prstGeom>
          <a:noFill/>
        </p:spPr>
        <p:txBody>
          <a:bodyPr wrap="square">
            <a:spAutoFit/>
          </a:bodyPr>
          <a:lstStyle/>
          <a:p>
            <a:pPr marL="0" marR="0">
              <a:spcBef>
                <a:spcPts val="0"/>
              </a:spcBef>
              <a:spcAft>
                <a:spcPts val="0"/>
              </a:spcAft>
              <a:tabLst>
                <a:tab pos="1573530" algn="l"/>
              </a:tabLst>
            </a:pPr>
            <a:r>
              <a:rPr lang="en-US" sz="1800" b="1" dirty="0">
                <a:effectLst/>
                <a:latin typeface="Times New Roman" panose="02020603050405020304" pitchFamily="18" charset="0"/>
                <a:ea typeface="Times New Roman" panose="02020603050405020304" pitchFamily="18" charset="0"/>
              </a:rPr>
              <a:t>CLASS DIAGRAM:</a:t>
            </a:r>
            <a:endParaRPr lang="en-US" sz="16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tabLst>
                <a:tab pos="1573530" algn="l"/>
              </a:tabLst>
            </a:pPr>
            <a:r>
              <a:rPr lang="en-US" sz="1800" dirty="0">
                <a:solidFill>
                  <a:srgbClr val="000000"/>
                </a:solidFill>
                <a:effectLst/>
                <a:latin typeface="Times New Roman" panose="02020603050405020304" pitchFamily="18" charset="0"/>
                <a:ea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lang="en-US" sz="16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tabLst>
                <a:tab pos="1573530" algn="l"/>
              </a:tabLst>
            </a:pPr>
            <a:r>
              <a:rPr lang="en-US" sz="2400" b="1" u="none" strike="noStrike"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7CFCFE3D-3794-2E38-B850-D47C1BD1388B}"/>
              </a:ext>
            </a:extLst>
          </p:cNvPr>
          <p:cNvSpPr/>
          <p:nvPr/>
        </p:nvSpPr>
        <p:spPr>
          <a:xfrm>
            <a:off x="8328990" y="1170039"/>
            <a:ext cx="3071191" cy="5407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User</a:t>
            </a:r>
          </a:p>
        </p:txBody>
      </p:sp>
      <p:sp>
        <p:nvSpPr>
          <p:cNvPr id="4" name="Rectangle 3">
            <a:extLst>
              <a:ext uri="{FF2B5EF4-FFF2-40B4-BE49-F238E27FC236}">
                <a16:creationId xmlns:a16="http://schemas.microsoft.com/office/drawing/2014/main" id="{FB28DB61-F6F8-DF32-DC72-E27033958940}"/>
              </a:ext>
            </a:extLst>
          </p:cNvPr>
          <p:cNvSpPr/>
          <p:nvPr/>
        </p:nvSpPr>
        <p:spPr>
          <a:xfrm>
            <a:off x="8328990" y="1710813"/>
            <a:ext cx="3071191" cy="2571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618A30CE-CC8E-E991-C752-666CF210F1DF}"/>
              </a:ext>
            </a:extLst>
          </p:cNvPr>
          <p:cNvSpPr/>
          <p:nvPr/>
        </p:nvSpPr>
        <p:spPr>
          <a:xfrm>
            <a:off x="8328991" y="1967948"/>
            <a:ext cx="3071191" cy="14610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solidFill>
                  <a:schemeClr val="tx1"/>
                </a:solidFill>
              </a:rPr>
              <a:t>+Upload Image()</a:t>
            </a:r>
          </a:p>
          <a:p>
            <a:pPr algn="just"/>
            <a:r>
              <a:rPr lang="en-US" dirty="0">
                <a:solidFill>
                  <a:schemeClr val="tx1"/>
                </a:solidFill>
              </a:rPr>
              <a:t>+Detect Motor Bike &amp;Person()</a:t>
            </a:r>
          </a:p>
          <a:p>
            <a:pPr algn="just"/>
            <a:r>
              <a:rPr lang="en-US" dirty="0">
                <a:solidFill>
                  <a:schemeClr val="tx1"/>
                </a:solidFill>
              </a:rPr>
              <a:t>+Detect Helmet()</a:t>
            </a:r>
          </a:p>
          <a:p>
            <a:pPr algn="just"/>
            <a:r>
              <a:rPr lang="en-US" dirty="0">
                <a:solidFill>
                  <a:schemeClr val="tx1"/>
                </a:solidFill>
              </a:rPr>
              <a:t>+Exit()</a:t>
            </a:r>
          </a:p>
        </p:txBody>
      </p:sp>
    </p:spTree>
    <p:extLst>
      <p:ext uri="{BB962C8B-B14F-4D97-AF65-F5344CB8AC3E}">
        <p14:creationId xmlns:p14="http://schemas.microsoft.com/office/powerpoint/2010/main" val="10253676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816E4D-04CD-4F96-E93B-7544940B8DE6}"/>
              </a:ext>
            </a:extLst>
          </p:cNvPr>
          <p:cNvSpPr txBox="1"/>
          <p:nvPr/>
        </p:nvSpPr>
        <p:spPr>
          <a:xfrm>
            <a:off x="1238250" y="936868"/>
            <a:ext cx="6096000" cy="2812565"/>
          </a:xfrm>
          <a:prstGeom prst="rect">
            <a:avLst/>
          </a:prstGeom>
          <a:noFill/>
        </p:spPr>
        <p:txBody>
          <a:bodyPr wrap="square">
            <a:spAutoFit/>
          </a:bodyPr>
          <a:lstStyle/>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ACTIVITY DIAGRAM:</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Flowchart: Connector 1">
            <a:extLst>
              <a:ext uri="{FF2B5EF4-FFF2-40B4-BE49-F238E27FC236}">
                <a16:creationId xmlns:a16="http://schemas.microsoft.com/office/drawing/2014/main" id="{6744418C-D902-223C-1B98-F732D22ABF55}"/>
              </a:ext>
            </a:extLst>
          </p:cNvPr>
          <p:cNvSpPr/>
          <p:nvPr/>
        </p:nvSpPr>
        <p:spPr>
          <a:xfrm>
            <a:off x="9183756" y="883497"/>
            <a:ext cx="258418" cy="2657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0D3BCA1D-EA54-E4D9-3BB4-80FE7AF26423}"/>
              </a:ext>
            </a:extLst>
          </p:cNvPr>
          <p:cNvCxnSpPr>
            <a:cxnSpLocks/>
          </p:cNvCxnSpPr>
          <p:nvPr/>
        </p:nvCxnSpPr>
        <p:spPr>
          <a:xfrm>
            <a:off x="9312965" y="1149264"/>
            <a:ext cx="0" cy="377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35741844-E5C3-F5BE-630B-4A06F8AF7E02}"/>
              </a:ext>
            </a:extLst>
          </p:cNvPr>
          <p:cNvSpPr/>
          <p:nvPr/>
        </p:nvSpPr>
        <p:spPr>
          <a:xfrm>
            <a:off x="8676858" y="1526951"/>
            <a:ext cx="1192696" cy="46455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User</a:t>
            </a:r>
          </a:p>
        </p:txBody>
      </p:sp>
      <p:cxnSp>
        <p:nvCxnSpPr>
          <p:cNvPr id="14" name="Straight Arrow Connector 13">
            <a:extLst>
              <a:ext uri="{FF2B5EF4-FFF2-40B4-BE49-F238E27FC236}">
                <a16:creationId xmlns:a16="http://schemas.microsoft.com/office/drawing/2014/main" id="{DD4085CB-17A4-DCE1-6920-C12050E5F62A}"/>
              </a:ext>
            </a:extLst>
          </p:cNvPr>
          <p:cNvCxnSpPr>
            <a:cxnSpLocks/>
            <a:stCxn id="12" idx="2"/>
          </p:cNvCxnSpPr>
          <p:nvPr/>
        </p:nvCxnSpPr>
        <p:spPr>
          <a:xfrm>
            <a:off x="9273206" y="1991501"/>
            <a:ext cx="0" cy="400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5F693AD8-B10C-C408-3597-4D55C37CC73A}"/>
              </a:ext>
            </a:extLst>
          </p:cNvPr>
          <p:cNvSpPr/>
          <p:nvPr/>
        </p:nvSpPr>
        <p:spPr>
          <a:xfrm>
            <a:off x="8448263" y="2391655"/>
            <a:ext cx="1729404" cy="47707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Upload Image</a:t>
            </a:r>
          </a:p>
        </p:txBody>
      </p:sp>
      <p:cxnSp>
        <p:nvCxnSpPr>
          <p:cNvPr id="18" name="Straight Arrow Connector 17">
            <a:extLst>
              <a:ext uri="{FF2B5EF4-FFF2-40B4-BE49-F238E27FC236}">
                <a16:creationId xmlns:a16="http://schemas.microsoft.com/office/drawing/2014/main" id="{03854097-DEAA-9517-2FD8-1682A3DE074B}"/>
              </a:ext>
            </a:extLst>
          </p:cNvPr>
          <p:cNvCxnSpPr>
            <a:cxnSpLocks/>
            <a:stCxn id="16" idx="2"/>
          </p:cNvCxnSpPr>
          <p:nvPr/>
        </p:nvCxnSpPr>
        <p:spPr>
          <a:xfrm>
            <a:off x="9312965" y="2868733"/>
            <a:ext cx="0"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FF8AC288-EC63-E4D2-FC92-FE50239D8592}"/>
              </a:ext>
            </a:extLst>
          </p:cNvPr>
          <p:cNvSpPr/>
          <p:nvPr/>
        </p:nvSpPr>
        <p:spPr>
          <a:xfrm>
            <a:off x="7806773" y="3345811"/>
            <a:ext cx="3012383" cy="50948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Detect Motor Bike &amp;Person</a:t>
            </a:r>
          </a:p>
        </p:txBody>
      </p:sp>
      <p:cxnSp>
        <p:nvCxnSpPr>
          <p:cNvPr id="22" name="Straight Arrow Connector 21">
            <a:extLst>
              <a:ext uri="{FF2B5EF4-FFF2-40B4-BE49-F238E27FC236}">
                <a16:creationId xmlns:a16="http://schemas.microsoft.com/office/drawing/2014/main" id="{56160DD1-0F81-4B9D-143F-E02FB51A1FC2}"/>
              </a:ext>
            </a:extLst>
          </p:cNvPr>
          <p:cNvCxnSpPr>
            <a:cxnSpLocks/>
            <a:stCxn id="20" idx="2"/>
          </p:cNvCxnSpPr>
          <p:nvPr/>
        </p:nvCxnSpPr>
        <p:spPr>
          <a:xfrm flipH="1">
            <a:off x="9312964" y="3855296"/>
            <a:ext cx="1"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383C5E41-6FBF-C250-D407-4D7067C1DD55}"/>
              </a:ext>
            </a:extLst>
          </p:cNvPr>
          <p:cNvSpPr/>
          <p:nvPr/>
        </p:nvSpPr>
        <p:spPr>
          <a:xfrm>
            <a:off x="8458199" y="4332374"/>
            <a:ext cx="1719468" cy="53153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Detect Helmet</a:t>
            </a:r>
          </a:p>
        </p:txBody>
      </p:sp>
      <p:cxnSp>
        <p:nvCxnSpPr>
          <p:cNvPr id="26" name="Straight Arrow Connector 25">
            <a:extLst>
              <a:ext uri="{FF2B5EF4-FFF2-40B4-BE49-F238E27FC236}">
                <a16:creationId xmlns:a16="http://schemas.microsoft.com/office/drawing/2014/main" id="{650A5E14-0A91-2337-ED12-A7042ECF6F5B}"/>
              </a:ext>
            </a:extLst>
          </p:cNvPr>
          <p:cNvCxnSpPr>
            <a:cxnSpLocks/>
            <a:stCxn id="24" idx="2"/>
          </p:cNvCxnSpPr>
          <p:nvPr/>
        </p:nvCxnSpPr>
        <p:spPr>
          <a:xfrm flipH="1">
            <a:off x="9312964" y="4863908"/>
            <a:ext cx="4969" cy="404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0F990BFB-28A5-0A62-ABAA-3F63B40DB14F}"/>
              </a:ext>
            </a:extLst>
          </p:cNvPr>
          <p:cNvSpPr/>
          <p:nvPr/>
        </p:nvSpPr>
        <p:spPr>
          <a:xfrm>
            <a:off x="8579953" y="5268823"/>
            <a:ext cx="1466021" cy="404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Exit</a:t>
            </a:r>
          </a:p>
        </p:txBody>
      </p:sp>
      <p:sp>
        <p:nvSpPr>
          <p:cNvPr id="29" name="Flowchart: Connector 28">
            <a:extLst>
              <a:ext uri="{FF2B5EF4-FFF2-40B4-BE49-F238E27FC236}">
                <a16:creationId xmlns:a16="http://schemas.microsoft.com/office/drawing/2014/main" id="{DEC36D3B-DAE2-ECF9-48FA-5CA5746DE52A}"/>
              </a:ext>
            </a:extLst>
          </p:cNvPr>
          <p:cNvSpPr/>
          <p:nvPr/>
        </p:nvSpPr>
        <p:spPr>
          <a:xfrm>
            <a:off x="9143996" y="6112563"/>
            <a:ext cx="367751" cy="40491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0" name="Flowchart: Connector 29">
            <a:extLst>
              <a:ext uri="{FF2B5EF4-FFF2-40B4-BE49-F238E27FC236}">
                <a16:creationId xmlns:a16="http://schemas.microsoft.com/office/drawing/2014/main" id="{C3394B39-55DA-0F50-71BD-D8CB829E5ABD}"/>
              </a:ext>
            </a:extLst>
          </p:cNvPr>
          <p:cNvSpPr/>
          <p:nvPr/>
        </p:nvSpPr>
        <p:spPr>
          <a:xfrm flipH="1" flipV="1">
            <a:off x="9206114" y="6168523"/>
            <a:ext cx="243516" cy="29299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FD092C3D-0063-1387-9E2B-F1E2E21C789F}"/>
              </a:ext>
            </a:extLst>
          </p:cNvPr>
          <p:cNvCxnSpPr>
            <a:cxnSpLocks/>
            <a:stCxn id="28" idx="2"/>
          </p:cNvCxnSpPr>
          <p:nvPr/>
        </p:nvCxnSpPr>
        <p:spPr>
          <a:xfrm>
            <a:off x="9312964" y="5673738"/>
            <a:ext cx="14909" cy="438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3431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34A378-4994-9155-2362-7E2EBE44FAAD}"/>
              </a:ext>
            </a:extLst>
          </p:cNvPr>
          <p:cNvSpPr txBox="1"/>
          <p:nvPr/>
        </p:nvSpPr>
        <p:spPr>
          <a:xfrm>
            <a:off x="4633912" y="658881"/>
            <a:ext cx="3796266" cy="461665"/>
          </a:xfrm>
          <a:prstGeom prst="rect">
            <a:avLst/>
          </a:prstGeom>
          <a:noFill/>
        </p:spPr>
        <p:txBody>
          <a:bodyPr wrap="square" rtlCol="0">
            <a:spAutoFit/>
          </a:bodyPr>
          <a:lstStyle/>
          <a:p>
            <a:r>
              <a:rPr lang="en-US" sz="2400" b="1" kern="1200" dirty="0">
                <a:solidFill>
                  <a:schemeClr val="tx1"/>
                </a:solidFill>
                <a:latin typeface="Times New Roman" panose="02020603050405020304" pitchFamily="18" charset="0"/>
                <a:cs typeface="Times New Roman" panose="02020603050405020304" pitchFamily="18" charset="0"/>
              </a:rPr>
              <a:t>Experimental results</a:t>
            </a:r>
          </a:p>
        </p:txBody>
      </p:sp>
      <p:sp>
        <p:nvSpPr>
          <p:cNvPr id="4" name="TextBox 3">
            <a:extLst>
              <a:ext uri="{FF2B5EF4-FFF2-40B4-BE49-F238E27FC236}">
                <a16:creationId xmlns:a16="http://schemas.microsoft.com/office/drawing/2014/main" id="{6A67D636-BA64-BB47-4E0C-B21C240F6B95}"/>
              </a:ext>
            </a:extLst>
          </p:cNvPr>
          <p:cNvSpPr txBox="1"/>
          <p:nvPr/>
        </p:nvSpPr>
        <p:spPr>
          <a:xfrm>
            <a:off x="1301612" y="1619214"/>
            <a:ext cx="6762806" cy="1938992"/>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a helmet is not present in an image, the application will identify the number plate; if a helmet is present, the application will not identify the number plate. This is because we don't have enough images to train the CNN model, so our application can detect the presence of a helmet from 25 different images</a:t>
            </a:r>
          </a:p>
        </p:txBody>
      </p:sp>
    </p:spTree>
    <p:extLst>
      <p:ext uri="{BB962C8B-B14F-4D97-AF65-F5344CB8AC3E}">
        <p14:creationId xmlns:p14="http://schemas.microsoft.com/office/powerpoint/2010/main" val="16857391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4B49D-2E89-DDDC-4971-1E2E17B5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754" y="527287"/>
            <a:ext cx="5791888" cy="5059402"/>
          </a:xfrm>
          <a:prstGeom prst="rect">
            <a:avLst/>
          </a:prstGeom>
        </p:spPr>
      </p:pic>
      <p:sp>
        <p:nvSpPr>
          <p:cNvPr id="5" name="TextBox 4">
            <a:extLst>
              <a:ext uri="{FF2B5EF4-FFF2-40B4-BE49-F238E27FC236}">
                <a16:creationId xmlns:a16="http://schemas.microsoft.com/office/drawing/2014/main" id="{12D97E76-4656-D672-96CF-693F203C241A}"/>
              </a:ext>
            </a:extLst>
          </p:cNvPr>
          <p:cNvSpPr txBox="1"/>
          <p:nvPr/>
        </p:nvSpPr>
        <p:spPr>
          <a:xfrm>
            <a:off x="2942733" y="5867054"/>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above screen click on ‘Upload Image’ button to upload image</a:t>
            </a:r>
          </a:p>
        </p:txBody>
      </p:sp>
    </p:spTree>
    <p:extLst>
      <p:ext uri="{BB962C8B-B14F-4D97-AF65-F5344CB8AC3E}">
        <p14:creationId xmlns:p14="http://schemas.microsoft.com/office/powerpoint/2010/main" val="24713903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A75BC-2631-0482-2DD2-032FDA15E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41" y="341338"/>
            <a:ext cx="5785876" cy="5090882"/>
          </a:xfrm>
          <a:prstGeom prst="rect">
            <a:avLst/>
          </a:prstGeom>
        </p:spPr>
      </p:pic>
      <p:sp>
        <p:nvSpPr>
          <p:cNvPr id="5" name="TextBox 4">
            <a:extLst>
              <a:ext uri="{FF2B5EF4-FFF2-40B4-BE49-F238E27FC236}">
                <a16:creationId xmlns:a16="http://schemas.microsoft.com/office/drawing/2014/main" id="{D9F39461-C765-C8BF-3B2D-4250F4CAE79D}"/>
              </a:ext>
            </a:extLst>
          </p:cNvPr>
          <p:cNvSpPr txBox="1"/>
          <p:nvPr/>
        </p:nvSpPr>
        <p:spPr>
          <a:xfrm>
            <a:off x="828674" y="5657671"/>
            <a:ext cx="10744201"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Pick and then upload the file then click on "Open," and then click on "Detect Motor Bike &amp; Person" to determine whether or not there is an image of a someone riding a motorcycle in it.</a:t>
            </a:r>
          </a:p>
        </p:txBody>
      </p:sp>
    </p:spTree>
    <p:extLst>
      <p:ext uri="{BB962C8B-B14F-4D97-AF65-F5344CB8AC3E}">
        <p14:creationId xmlns:p14="http://schemas.microsoft.com/office/powerpoint/2010/main" val="4202360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D2585039-CDA7-4B76-B013-776F970D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4" y="0"/>
            <a:ext cx="12173816"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53D942-8031-42E8-88B4-E03A710E8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FD07472-970F-49B5-8994-ADEAA3148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930400" cy="6858002"/>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2869BAE-8EC0-4D16-ACB8-F0CBFDD904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524" t="71774" r="2564"/>
          <a:stretch/>
        </p:blipFill>
        <p:spPr>
          <a:xfrm>
            <a:off x="18184" y="4822361"/>
            <a:ext cx="1911902" cy="2035640"/>
          </a:xfrm>
          <a:prstGeom prst="rect">
            <a:avLst/>
          </a:prstGeom>
        </p:spPr>
      </p:pic>
      <p:pic>
        <p:nvPicPr>
          <p:cNvPr id="20" name="Picture 19">
            <a:extLst>
              <a:ext uri="{FF2B5EF4-FFF2-40B4-BE49-F238E27FC236}">
                <a16:creationId xmlns:a16="http://schemas.microsoft.com/office/drawing/2014/main" id="{3524A7AE-FFF7-4F70-9AEA-01A5DFF77B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9896" t="75007" r="30510"/>
          <a:stretch/>
        </p:blipFill>
        <p:spPr>
          <a:xfrm>
            <a:off x="297855" y="5471958"/>
            <a:ext cx="889881" cy="638482"/>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3" name="TextBox 2">
            <a:extLst>
              <a:ext uri="{FF2B5EF4-FFF2-40B4-BE49-F238E27FC236}">
                <a16:creationId xmlns:a16="http://schemas.microsoft.com/office/drawing/2014/main" id="{092EB1AE-1127-026D-F347-935B63A136D9}"/>
              </a:ext>
            </a:extLst>
          </p:cNvPr>
          <p:cNvSpPr txBox="1"/>
          <p:nvPr/>
        </p:nvSpPr>
        <p:spPr>
          <a:xfrm>
            <a:off x="2844486" y="1950440"/>
            <a:ext cx="8433113" cy="3840760"/>
          </a:xfrm>
          <a:prstGeom prst="rect">
            <a:avLst/>
          </a:prstGeom>
        </p:spPr>
        <p:txBody>
          <a:bodyPr vert="horz" lIns="91440" tIns="45720" rIns="91440" bIns="45720" rtlCol="0" anchor="ctr">
            <a:normAutofit/>
          </a:bodyPr>
          <a:lstStyle/>
          <a:p>
            <a:pPr marL="283464" indent="-228600" defTabSz="914400">
              <a:lnSpc>
                <a:spcPct val="120000"/>
              </a:lnSpc>
              <a:spcAft>
                <a:spcPts val="600"/>
              </a:spcAft>
              <a:buClr>
                <a:schemeClr val="tx1"/>
              </a:buClr>
              <a:buFont typeface="Arial" panose="020B0604020202020204" pitchFamily="34" charset="0"/>
              <a:buChar char="•"/>
            </a:pPr>
            <a:endParaRPr lang="en-US" cap="all" dirty="0">
              <a:latin typeface="Times New Roman" panose="02020603050405020304" pitchFamily="18" charset="0"/>
              <a:cs typeface="Times New Roman" panose="02020603050405020304" pitchFamily="18" charset="0"/>
            </a:endParaRPr>
          </a:p>
          <a:p>
            <a:pPr marL="283464" indent="-228600" algn="just"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	</a:t>
            </a:r>
            <a:r>
              <a:rPr lang="en-US" sz="2000" cap="all" dirty="0">
                <a:latin typeface="Times New Roman" panose="02020603050405020304" pitchFamily="18"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ur project “number plate detection without helmet”  is the application  for  traffic surveillance, this is an essential component. pre-processing, feature extraction, and classification are the steps we propose to do. we use traffic surveillance photographs to explain our ideas. when all is said and done, our algorithm will determine whether or not the subject is donning a helmet. a </a:t>
            </a:r>
            <a:r>
              <a:rPr lang="en-US" sz="2000" dirty="0" err="1">
                <a:latin typeface="Times New Roman" panose="02020603050405020304" pitchFamily="18" charset="0"/>
                <a:cs typeface="Times New Roman" panose="02020603050405020304" pitchFamily="18" charset="0"/>
              </a:rPr>
              <a:t>cnn</a:t>
            </a:r>
            <a:r>
              <a:rPr lang="en-US" sz="2000" dirty="0">
                <a:latin typeface="Times New Roman" panose="02020603050405020304" pitchFamily="18" charset="0"/>
                <a:cs typeface="Times New Roman" panose="02020603050405020304" pitchFamily="18" charset="0"/>
              </a:rPr>
              <a:t> model was created for the purpose of detecting helmets and license plates in various photos as part of this research .classification and clustering are used to identify helmets</a:t>
            </a:r>
            <a:r>
              <a:rPr lang="en-US" dirty="0">
                <a:latin typeface="Times New Roman" panose="02020603050405020304" pitchFamily="18" charset="0"/>
                <a:cs typeface="Times New Roman" panose="02020603050405020304" pitchFamily="18" charset="0"/>
              </a:rPr>
              <a:t>.</a:t>
            </a:r>
            <a:endParaRPr lang="en-US" cap="all"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FAC2218-32FD-E3E6-3C31-D302A873C945}"/>
              </a:ext>
            </a:extLst>
          </p:cNvPr>
          <p:cNvSpPr txBox="1"/>
          <p:nvPr/>
        </p:nvSpPr>
        <p:spPr>
          <a:xfrm>
            <a:off x="2844486" y="643467"/>
            <a:ext cx="8433739" cy="130697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400" b="1" cap="all" spc="100" dirty="0">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ABSTRACT</a:t>
            </a:r>
          </a:p>
        </p:txBody>
      </p:sp>
    </p:spTree>
    <p:extLst>
      <p:ext uri="{BB962C8B-B14F-4D97-AF65-F5344CB8AC3E}">
        <p14:creationId xmlns:p14="http://schemas.microsoft.com/office/powerpoint/2010/main" val="3896664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9CACF-70BC-3B89-A98E-1FF701ACC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077" y="304800"/>
            <a:ext cx="5719643" cy="5206415"/>
          </a:xfrm>
          <a:prstGeom prst="rect">
            <a:avLst/>
          </a:prstGeom>
        </p:spPr>
      </p:pic>
      <p:sp>
        <p:nvSpPr>
          <p:cNvPr id="5" name="TextBox 4">
            <a:extLst>
              <a:ext uri="{FF2B5EF4-FFF2-40B4-BE49-F238E27FC236}">
                <a16:creationId xmlns:a16="http://schemas.microsoft.com/office/drawing/2014/main" id="{A094266A-1308-D6B5-C68F-5604D283DB89}"/>
              </a:ext>
            </a:extLst>
          </p:cNvPr>
          <p:cNvSpPr txBox="1"/>
          <p:nvPr/>
        </p:nvSpPr>
        <p:spPr>
          <a:xfrm>
            <a:off x="1285875" y="5511215"/>
            <a:ext cx="923925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the above screen, if a person on a bike is spotted, the 'Detect Helmet' button is pressed to get the following output.</a:t>
            </a:r>
          </a:p>
        </p:txBody>
      </p:sp>
    </p:spTree>
    <p:extLst>
      <p:ext uri="{BB962C8B-B14F-4D97-AF65-F5344CB8AC3E}">
        <p14:creationId xmlns:p14="http://schemas.microsoft.com/office/powerpoint/2010/main" val="38087985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52DEE-6146-65D6-652E-2CB7C1402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149" y="239047"/>
            <a:ext cx="5981701" cy="5428619"/>
          </a:xfrm>
          <a:prstGeom prst="rect">
            <a:avLst/>
          </a:prstGeom>
        </p:spPr>
      </p:pic>
      <p:sp>
        <p:nvSpPr>
          <p:cNvPr id="5" name="TextBox 4">
            <a:extLst>
              <a:ext uri="{FF2B5EF4-FFF2-40B4-BE49-F238E27FC236}">
                <a16:creationId xmlns:a16="http://schemas.microsoft.com/office/drawing/2014/main" id="{95E2CD2A-ABCB-A2AD-BBAB-527E998491AE}"/>
              </a:ext>
            </a:extLst>
          </p:cNvPr>
          <p:cNvSpPr txBox="1"/>
          <p:nvPr/>
        </p:nvSpPr>
        <p:spPr>
          <a:xfrm>
            <a:off x="2545264" y="5784669"/>
            <a:ext cx="880110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We can see that the helmet is not identified in the screen shot above.</a:t>
            </a:r>
          </a:p>
        </p:txBody>
      </p:sp>
    </p:spTree>
    <p:extLst>
      <p:ext uri="{BB962C8B-B14F-4D97-AF65-F5344CB8AC3E}">
        <p14:creationId xmlns:p14="http://schemas.microsoft.com/office/powerpoint/2010/main" val="9972450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B3FB6-2590-6F99-288F-39B97788390A}"/>
              </a:ext>
            </a:extLst>
          </p:cNvPr>
          <p:cNvSpPr txBox="1"/>
          <p:nvPr/>
        </p:nvSpPr>
        <p:spPr>
          <a:xfrm>
            <a:off x="2316356" y="5569185"/>
            <a:ext cx="8943975"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application then identifies the license plate number and displays it as ‘AP13Q8816 in the text box.</a:t>
            </a:r>
          </a:p>
        </p:txBody>
      </p:sp>
      <p:pic>
        <p:nvPicPr>
          <p:cNvPr id="5" name="Picture 4">
            <a:extLst>
              <a:ext uri="{FF2B5EF4-FFF2-40B4-BE49-F238E27FC236}">
                <a16:creationId xmlns:a16="http://schemas.microsoft.com/office/drawing/2014/main" id="{A66BF784-442D-9197-7086-043FB776C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330" y="262453"/>
            <a:ext cx="5612879" cy="5140925"/>
          </a:xfrm>
          <a:prstGeom prst="rect">
            <a:avLst/>
          </a:prstGeom>
        </p:spPr>
      </p:pic>
    </p:spTree>
    <p:extLst>
      <p:ext uri="{BB962C8B-B14F-4D97-AF65-F5344CB8AC3E}">
        <p14:creationId xmlns:p14="http://schemas.microsoft.com/office/powerpoint/2010/main" val="37731541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extBox 1">
            <a:extLst>
              <a:ext uri="{FF2B5EF4-FFF2-40B4-BE49-F238E27FC236}">
                <a16:creationId xmlns:a16="http://schemas.microsoft.com/office/drawing/2014/main" id="{5E532EAF-C03F-68B3-183A-579A801828C2}"/>
              </a:ext>
            </a:extLst>
          </p:cNvPr>
          <p:cNvSpPr txBox="1"/>
          <p:nvPr/>
        </p:nvSpPr>
        <p:spPr>
          <a:xfrm>
            <a:off x="959896" y="960814"/>
            <a:ext cx="2732249" cy="4912936"/>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4000" b="1" cap="all" dirty="0">
                <a:solidFill>
                  <a:schemeClr val="bg1"/>
                </a:solidFill>
                <a:latin typeface="Times New Roman" panose="02020603050405020304" pitchFamily="18" charset="0"/>
                <a:ea typeface="+mj-ea"/>
                <a:cs typeface="Times New Roman" panose="02020603050405020304" pitchFamily="18" charset="0"/>
              </a:rPr>
              <a:t>Future scope</a:t>
            </a:r>
          </a:p>
        </p:txBody>
      </p:sp>
      <p:sp>
        <p:nvSpPr>
          <p:cNvPr id="4" name="TextBox 3">
            <a:extLst>
              <a:ext uri="{FF2B5EF4-FFF2-40B4-BE49-F238E27FC236}">
                <a16:creationId xmlns:a16="http://schemas.microsoft.com/office/drawing/2014/main" id="{0A3DDA87-1FCB-8CA1-A7E1-0206A6B707F7}"/>
              </a:ext>
            </a:extLst>
          </p:cNvPr>
          <p:cNvSpPr txBox="1"/>
          <p:nvPr/>
        </p:nvSpPr>
        <p:spPr>
          <a:xfrm>
            <a:off x="4979078" y="960814"/>
            <a:ext cx="6247722" cy="4830385"/>
          </a:xfrm>
          <a:prstGeom prst="rect">
            <a:avLst/>
          </a:prstGeom>
        </p:spPr>
        <p:txBody>
          <a:bodyPr vert="horz" lIns="91440" tIns="45720" rIns="91440" bIns="45720" rtlCol="0" anchor="ctr">
            <a:normAutofit/>
          </a:bodyPr>
          <a:lstStyle/>
          <a:p>
            <a:pPr marL="285750" indent="-228600" defTabSz="914400">
              <a:lnSpc>
                <a:spcPct val="120000"/>
              </a:lnSpc>
              <a:spcAft>
                <a:spcPts val="600"/>
              </a:spcAft>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Video frames will be used in the future to extend this notion. we can even recognize the number plate without the helmet quite effectively through films</a:t>
            </a:r>
            <a:r>
              <a:rPr lang="en-US" cap="all"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583380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606E94-4A6E-096F-4E2B-25F105C74BE2}"/>
              </a:ext>
            </a:extLst>
          </p:cNvPr>
          <p:cNvSpPr txBox="1"/>
          <p:nvPr/>
        </p:nvSpPr>
        <p:spPr>
          <a:xfrm>
            <a:off x="643541" y="-409254"/>
            <a:ext cx="3352128" cy="15738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cap="all" dirty="0">
                <a:latin typeface="Times New Roman" panose="02020603050405020304" pitchFamily="18" charset="0"/>
                <a:ea typeface="+mj-ea"/>
                <a:cs typeface="Times New Roman" panose="02020603050405020304" pitchFamily="18" charset="0"/>
              </a:rPr>
              <a:t>Conclusion</a:t>
            </a:r>
          </a:p>
        </p:txBody>
      </p:sp>
      <p:sp>
        <p:nvSpPr>
          <p:cNvPr id="4" name="TextBox 3">
            <a:extLst>
              <a:ext uri="{FF2B5EF4-FFF2-40B4-BE49-F238E27FC236}">
                <a16:creationId xmlns:a16="http://schemas.microsoft.com/office/drawing/2014/main" id="{266FF6EE-0A4E-8FFE-6F6B-BC2D320CCA89}"/>
              </a:ext>
            </a:extLst>
          </p:cNvPr>
          <p:cNvSpPr txBox="1"/>
          <p:nvPr/>
        </p:nvSpPr>
        <p:spPr>
          <a:xfrm>
            <a:off x="460582" y="626783"/>
            <a:ext cx="3963933" cy="5573439"/>
          </a:xfrm>
          <a:prstGeom prst="rect">
            <a:avLst/>
          </a:prstGeom>
        </p:spPr>
        <p:txBody>
          <a:bodyPr vert="horz" lIns="91440" tIns="45720" rIns="91440" bIns="45720" rtlCol="0">
            <a:noAutofit/>
          </a:bodyPr>
          <a:lstStyle/>
          <a:p>
            <a:pPr marL="342900" marR="0" indent="-228600" algn="just" defTabSz="914400">
              <a:lnSpc>
                <a:spcPct val="110000"/>
              </a:lnSpc>
              <a:spcBef>
                <a:spcPts val="0"/>
              </a:spcBef>
              <a:spcAft>
                <a:spcPts val="600"/>
              </a:spcAft>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non-helmet rider detection system is developed where a video file is taken as input. if the motorcycle rider in the video footage is not wearing helmet while riding the motorcycle, then the license plate number of that motorcycle is extracted and displayed. object detection principle with yolo architecture is used for motorcycle, person, helmet and license plate detection. </a:t>
            </a:r>
            <a:r>
              <a:rPr lang="en-US" dirty="0" err="1">
                <a:latin typeface="Times New Roman" panose="02020603050405020304" pitchFamily="18" charset="0"/>
                <a:cs typeface="Times New Roman" panose="02020603050405020304" pitchFamily="18" charset="0"/>
              </a:rPr>
              <a:t>ocr</a:t>
            </a:r>
            <a:r>
              <a:rPr lang="en-US" dirty="0">
                <a:latin typeface="Times New Roman" panose="02020603050405020304" pitchFamily="18" charset="0"/>
                <a:cs typeface="Times New Roman" panose="02020603050405020304" pitchFamily="18" charset="0"/>
              </a:rPr>
              <a:t> is used for license plate number extraction if rider is not wearing helmet. not only the characters are extracted, but also the frame from which it is also extracted so that it can be used for other purposes. all the objectives of the project is achieved satisfactorily.</a:t>
            </a:r>
          </a:p>
        </p:txBody>
      </p:sp>
      <p:sp>
        <p:nvSpPr>
          <p:cNvPr id="18" name="Rectangle 17">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oman on her scooter, ready to go">
            <a:extLst>
              <a:ext uri="{FF2B5EF4-FFF2-40B4-BE49-F238E27FC236}">
                <a16:creationId xmlns:a16="http://schemas.microsoft.com/office/drawing/2014/main" id="{D1A3B91E-FD57-8F96-361A-D9E409117BFD}"/>
              </a:ext>
            </a:extLst>
          </p:cNvPr>
          <p:cNvPicPr>
            <a:picLocks noChangeAspect="1"/>
          </p:cNvPicPr>
          <p:nvPr/>
        </p:nvPicPr>
        <p:blipFill>
          <a:blip r:embed="rId4"/>
          <a:srcRect l="1182" r="26021" b="-1"/>
          <a:stretch/>
        </p:blipFill>
        <p:spPr>
          <a:xfrm>
            <a:off x="4712842" y="10"/>
            <a:ext cx="7479157" cy="6857990"/>
          </a:xfrm>
          <a:prstGeom prst="rect">
            <a:avLst/>
          </a:prstGeom>
        </p:spPr>
      </p:pic>
      <p:pic>
        <p:nvPicPr>
          <p:cNvPr id="20" name="Picture 19">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22583349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erial view of a highway near the ocean">
            <a:extLst>
              <a:ext uri="{FF2B5EF4-FFF2-40B4-BE49-F238E27FC236}">
                <a16:creationId xmlns:a16="http://schemas.microsoft.com/office/drawing/2014/main" id="{E2BC9573-14CB-2350-D97C-F46BF1B41886}"/>
              </a:ext>
            </a:extLst>
          </p:cNvPr>
          <p:cNvPicPr>
            <a:picLocks noChangeAspect="1"/>
          </p:cNvPicPr>
          <p:nvPr/>
        </p:nvPicPr>
        <p:blipFill>
          <a:blip r:embed="rId4"/>
          <a:srcRect t="26434" b="27768"/>
          <a:stretch/>
        </p:blipFill>
        <p:spPr>
          <a:xfrm>
            <a:off x="20" y="-1"/>
            <a:ext cx="12191980" cy="4187739"/>
          </a:xfrm>
          <a:prstGeom prst="rect">
            <a:avLst/>
          </a:prstGeom>
        </p:spPr>
      </p:pic>
      <p:cxnSp>
        <p:nvCxnSpPr>
          <p:cNvPr id="16" name="Straight Connector 15">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164B39F-B6D2-5D28-5F1A-FDF9C8D13D48}"/>
              </a:ext>
            </a:extLst>
          </p:cNvPr>
          <p:cNvSpPr txBox="1"/>
          <p:nvPr/>
        </p:nvSpPr>
        <p:spPr>
          <a:xfrm>
            <a:off x="1146048" y="4437888"/>
            <a:ext cx="9899904" cy="111671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dirty="0">
                <a:effectLst>
                  <a:outerShdw blurRad="50800" dist="38100" dir="13500000" algn="br" rotWithShape="0">
                    <a:prstClr val="black">
                      <a:alpha val="40000"/>
                    </a:prstClr>
                  </a:outerShdw>
                  <a:reflection blurRad="6350" stA="60000" endA="900" endPos="60000" dist="60007" dir="5400000" sy="-100000" algn="bl" rotWithShape="0"/>
                </a:effectLst>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4075595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15C1DB80-C262-90B5-8784-FD0F950DBA58}"/>
              </a:ext>
            </a:extLst>
          </p:cNvPr>
          <p:cNvPicPr>
            <a:picLocks noChangeAspect="1"/>
          </p:cNvPicPr>
          <p:nvPr/>
        </p:nvPicPr>
        <p:blipFill>
          <a:blip r:embed="rId2"/>
          <a:srcRect l="26979" r="17474"/>
          <a:stretch/>
        </p:blipFill>
        <p:spPr>
          <a:xfrm>
            <a:off x="20" y="10"/>
            <a:ext cx="6772256" cy="6857990"/>
          </a:xfrm>
          <a:prstGeom prst="rect">
            <a:avLst/>
          </a:prstGeom>
          <a:noFill/>
        </p:spPr>
      </p:pic>
      <p:sp>
        <p:nvSpPr>
          <p:cNvPr id="2" name="TextBox 1">
            <a:extLst>
              <a:ext uri="{FF2B5EF4-FFF2-40B4-BE49-F238E27FC236}">
                <a16:creationId xmlns:a16="http://schemas.microsoft.com/office/drawing/2014/main" id="{16ECB187-B4E1-A0E8-B376-BBD2A4E2239C}"/>
              </a:ext>
            </a:extLst>
          </p:cNvPr>
          <p:cNvSpPr txBox="1"/>
          <p:nvPr/>
        </p:nvSpPr>
        <p:spPr>
          <a:xfrm>
            <a:off x="86524" y="82590"/>
            <a:ext cx="6591546" cy="3498317"/>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rtlCol="0" anchor="ctr">
            <a:normAutofit/>
          </a:bodyPr>
          <a:lstStyle/>
          <a:p>
            <a:pPr algn="ctr">
              <a:lnSpc>
                <a:spcPct val="90000"/>
              </a:lnSpc>
              <a:spcBef>
                <a:spcPct val="0"/>
              </a:spcBef>
              <a:spcAft>
                <a:spcPts val="600"/>
              </a:spcAft>
            </a:pPr>
            <a:r>
              <a:rPr lang="en-US" sz="3600" b="1" kern="1200" cap="all" spc="100" baseline="0" dirty="0">
                <a:solidFill>
                  <a:schemeClr val="bg1"/>
                </a:solidFill>
                <a:effectLst>
                  <a:outerShdw blurRad="50800" dist="38100" algn="l" rotWithShape="0">
                    <a:prstClr val="black">
                      <a:alpha val="40000"/>
                    </a:prstClr>
                  </a:outerShdw>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CONTENTS</a:t>
            </a:r>
            <a:endParaRPr lang="en-US" sz="2800" b="1" kern="1200" cap="all" spc="100" baseline="0" dirty="0">
              <a:solidFill>
                <a:schemeClr val="bg1"/>
              </a:solidFill>
              <a:effectLst>
                <a:outerShdw blurRad="50800" dist="38100" algn="l" rotWithShape="0">
                  <a:prstClr val="black">
                    <a:alpha val="40000"/>
                  </a:prstClr>
                </a:outerShdw>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endParaRPr>
          </a:p>
        </p:txBody>
      </p:sp>
      <p:sp>
        <p:nvSpPr>
          <p:cNvPr id="10" name="Text Placeholder 3">
            <a:extLst>
              <a:ext uri="{FF2B5EF4-FFF2-40B4-BE49-F238E27FC236}">
                <a16:creationId xmlns:a16="http://schemas.microsoft.com/office/drawing/2014/main" id="{F6F5594B-A5E9-33FA-395F-36F6344846D6}"/>
              </a:ext>
            </a:extLst>
          </p:cNvPr>
          <p:cNvSpPr>
            <a:spLocks noGrp="1"/>
          </p:cNvSpPr>
          <p:nvPr>
            <p:ph type="body" sz="quarter" idx="11"/>
          </p:nvPr>
        </p:nvSpPr>
        <p:spPr>
          <a:xfrm>
            <a:off x="7835899" y="206478"/>
            <a:ext cx="4269577" cy="6651522"/>
          </a:xfrm>
        </p:spPr>
        <p:txBody>
          <a:bodyPr>
            <a:noAutofit/>
          </a:bodyPr>
          <a:lstStyle/>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INTRODUCTION</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OBJECTIVE</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IMPLEMENTATION</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SYSTEM ARCHITECTURE</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models</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UML DIAGRAMS</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RESULTS</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SCOPE</a:t>
            </a:r>
          </a:p>
          <a:p>
            <a:pPr marL="342900" indent="-342900">
              <a:lnSpc>
                <a:spcPct val="115000"/>
              </a:lnSpc>
              <a:spcAft>
                <a:spcPts val="600"/>
              </a:spcAft>
              <a:buFont typeface="Arial" panose="020B0604020202020204" pitchFamily="34" charset="0"/>
              <a:buChar char="•"/>
            </a:pPr>
            <a:r>
              <a:rPr lang="en-US" sz="2000" cap="all" spc="100"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342A44-A672-79BD-FDC3-15C351351602}"/>
              </a:ext>
            </a:extLst>
          </p:cNvPr>
          <p:cNvSpPr txBox="1"/>
          <p:nvPr/>
        </p:nvSpPr>
        <p:spPr>
          <a:xfrm>
            <a:off x="7806679" y="124901"/>
            <a:ext cx="4158596" cy="5178619"/>
          </a:xfrm>
          <a:prstGeom prst="rect">
            <a:avLst/>
          </a:prstGeom>
        </p:spPr>
        <p:txBody>
          <a:bodyPr rtlCol="0" anchor="ctr">
            <a:noAutofit/>
          </a:bodyPr>
          <a:lstStyle/>
          <a:p>
            <a:pPr marL="342900" indent="-342900">
              <a:lnSpc>
                <a:spcPct val="115000"/>
              </a:lnSpc>
              <a:spcAft>
                <a:spcPts val="600"/>
              </a:spcAft>
              <a:buFont typeface="Arial" panose="020B0604020202020204" pitchFamily="34" charset="0"/>
              <a:buChar char="•"/>
            </a:pPr>
            <a:endParaRPr lang="en-US" sz="2400" cap="all" spc="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94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CEEB192A-8443-482C-AFF6-77DB793E2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399409-BF23-DE02-BC17-4D1EDF3A5B3C}"/>
              </a:ext>
            </a:extLst>
          </p:cNvPr>
          <p:cNvPicPr>
            <a:picLocks noChangeAspect="1"/>
          </p:cNvPicPr>
          <p:nvPr/>
        </p:nvPicPr>
        <p:blipFill>
          <a:blip r:embed="rId4">
            <a:alphaModFix amt="25000"/>
          </a:blip>
          <a:srcRect t="6478" b="2385"/>
          <a:stretch/>
        </p:blipFill>
        <p:spPr>
          <a:xfrm>
            <a:off x="20" y="-3278"/>
            <a:ext cx="12191980" cy="6861278"/>
          </a:xfrm>
          <a:prstGeom prst="rect">
            <a:avLst/>
          </a:prstGeom>
          <a:noFill/>
        </p:spPr>
      </p:pic>
      <p:pic>
        <p:nvPicPr>
          <p:cNvPr id="25" name="Picture 24">
            <a:extLst>
              <a:ext uri="{FF2B5EF4-FFF2-40B4-BE49-F238E27FC236}">
                <a16:creationId xmlns:a16="http://schemas.microsoft.com/office/drawing/2014/main" id="{77CE03F7-0B3E-496D-9B90-C00E185FB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2B7E282-8D6C-BF70-D583-7CB5153B8090}"/>
              </a:ext>
            </a:extLst>
          </p:cNvPr>
          <p:cNvSpPr txBox="1"/>
          <p:nvPr/>
        </p:nvSpPr>
        <p:spPr>
          <a:xfrm>
            <a:off x="913775" y="618517"/>
            <a:ext cx="10364451" cy="159617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cap="all" spc="100" dirty="0">
                <a:effectLst>
                  <a:reflection blurRad="6350" stA="50000" endA="300" endPos="50000" dist="29997" dir="5400000" sy="-100000" algn="bl" rotWithShape="0"/>
                </a:effectLst>
                <a:latin typeface="Times New Roman" panose="02020603050405020304" pitchFamily="18" charset="0"/>
                <a:ea typeface="+mj-ea"/>
                <a:cs typeface="Times New Roman" panose="02020603050405020304" pitchFamily="18" charset="0"/>
              </a:rPr>
              <a:t>INTRODUCTION</a:t>
            </a:r>
          </a:p>
        </p:txBody>
      </p:sp>
      <p:sp>
        <p:nvSpPr>
          <p:cNvPr id="3" name="TextBox 2">
            <a:extLst>
              <a:ext uri="{FF2B5EF4-FFF2-40B4-BE49-F238E27FC236}">
                <a16:creationId xmlns:a16="http://schemas.microsoft.com/office/drawing/2014/main" id="{99462322-C317-2C18-9805-EE2712175D6E}"/>
              </a:ext>
            </a:extLst>
          </p:cNvPr>
          <p:cNvSpPr txBox="1"/>
          <p:nvPr/>
        </p:nvSpPr>
        <p:spPr>
          <a:xfrm>
            <a:off x="913774" y="2367092"/>
            <a:ext cx="10363826" cy="3424107"/>
          </a:xfrm>
          <a:prstGeom prst="rect">
            <a:avLst/>
          </a:prstGeom>
        </p:spPr>
        <p:txBody>
          <a:bodyPr vert="horz" lIns="91440" tIns="45720" rIns="91440" bIns="45720" rtlCol="0">
            <a:normAutofit/>
          </a:bodyPr>
          <a:lstStyle/>
          <a:p>
            <a:pPr marL="285750" indent="-228600" algn="just" defTabSz="914400">
              <a:lnSpc>
                <a:spcPct val="120000"/>
              </a:lnSpc>
              <a:spcAft>
                <a:spcPts val="600"/>
              </a:spcAft>
              <a:buClr>
                <a:schemeClr val="tx1"/>
              </a:buClr>
              <a:buFont typeface="Arial" panose="020B0604020202020204" pitchFamily="34" charset="0"/>
              <a:buChar char="•"/>
            </a:pPr>
            <a:r>
              <a:rPr lang="en-US" sz="2000" b="1" spc="100" dirty="0">
                <a:latin typeface="Times New Roman" panose="02020603050405020304" pitchFamily="18" charset="0"/>
                <a:cs typeface="Times New Roman" panose="02020603050405020304" pitchFamily="18" charset="0"/>
              </a:rPr>
              <a:t>     Due to the lack of safeguards, there is a significant danger associated. the wearing of a helmet by bike riders can significantly lessen the risks they face on the road. because of the importance of wearing a helmet, governments have made it a crime to ride a bike without one, and they've implemented enforcement measures including random checks and other manual methods to detect those who do. in contrast, the current image-based surveillance technologies are passive and require a lot of human intervention. </a:t>
            </a:r>
          </a:p>
        </p:txBody>
      </p:sp>
    </p:spTree>
    <p:extLst>
      <p:ext uri="{BB962C8B-B14F-4D97-AF65-F5344CB8AC3E}">
        <p14:creationId xmlns:p14="http://schemas.microsoft.com/office/powerpoint/2010/main" val="48323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6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6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descr="The two configurations of the helmet-interior cuhsion-head assembly. |  Download Scientific Diagram">
            <a:extLst>
              <a:ext uri="{FF2B5EF4-FFF2-40B4-BE49-F238E27FC236}">
                <a16:creationId xmlns:a16="http://schemas.microsoft.com/office/drawing/2014/main" id="{1415124C-51D3-0632-3A92-783625C77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57" r="188" b="1"/>
          <a:stretch/>
        </p:blipFill>
        <p:spPr bwMode="auto">
          <a:xfrm>
            <a:off x="20" y="2754"/>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23E246C7-AE23-4B78-B596-A021E638F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4"/>
            <a:ext cx="12192000" cy="6858000"/>
          </a:xfrm>
          <a:prstGeom prst="rect">
            <a:avLst/>
          </a:prstGeom>
          <a:gradFill>
            <a:gsLst>
              <a:gs pos="10000">
                <a:schemeClr val="bg1">
                  <a:alpha val="75000"/>
                </a:schemeClr>
              </a:gs>
              <a:gs pos="85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2" name="Picture 2071">
            <a:extLst>
              <a:ext uri="{FF2B5EF4-FFF2-40B4-BE49-F238E27FC236}">
                <a16:creationId xmlns:a16="http://schemas.microsoft.com/office/drawing/2014/main" id="{4388652C-EA91-4836-8F81-08E05C74EB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713462B-779C-A8B2-1047-C84A379C17CA}"/>
              </a:ext>
            </a:extLst>
          </p:cNvPr>
          <p:cNvSpPr txBox="1"/>
          <p:nvPr/>
        </p:nvSpPr>
        <p:spPr>
          <a:xfrm>
            <a:off x="913775" y="618517"/>
            <a:ext cx="10364451" cy="159617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cap="all" dirty="0">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OBJECTIVE</a:t>
            </a:r>
          </a:p>
        </p:txBody>
      </p:sp>
      <p:sp>
        <p:nvSpPr>
          <p:cNvPr id="3" name="TextBox 2">
            <a:extLst>
              <a:ext uri="{FF2B5EF4-FFF2-40B4-BE49-F238E27FC236}">
                <a16:creationId xmlns:a16="http://schemas.microsoft.com/office/drawing/2014/main" id="{22153497-77FA-5362-EFAA-CF97CC1F2173}"/>
              </a:ext>
            </a:extLst>
          </p:cNvPr>
          <p:cNvSpPr txBox="1"/>
          <p:nvPr/>
        </p:nvSpPr>
        <p:spPr>
          <a:xfrm>
            <a:off x="913774" y="2367092"/>
            <a:ext cx="10363826" cy="3424107"/>
          </a:xfrm>
          <a:prstGeom prst="rect">
            <a:avLst/>
          </a:prstGeom>
        </p:spPr>
        <p:txBody>
          <a:bodyPr vert="horz" lIns="91440" tIns="45720" rIns="91440" bIns="45720" rtlCol="0">
            <a:normAutofit/>
          </a:bodyPr>
          <a:lstStyle/>
          <a:p>
            <a:pPr indent="-228600" algn="just" defTabSz="914400">
              <a:lnSpc>
                <a:spcPct val="120000"/>
              </a:lnSpc>
              <a:spcAft>
                <a:spcPts val="600"/>
              </a:spcAf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Helmet reduces the chances of skull getting decelerated, hence sets the motion of the head to almost zero. injuries can be minimized if a good quality full helmet is used. manual surveillance of traffic using </a:t>
            </a:r>
            <a:r>
              <a:rPr lang="en-US" sz="2400" dirty="0" err="1">
                <a:latin typeface="Times New Roman" panose="02020603050405020304" pitchFamily="18" charset="0"/>
                <a:cs typeface="Times New Roman" panose="02020603050405020304" pitchFamily="18" charset="0"/>
              </a:rPr>
              <a:t>cctv</a:t>
            </a:r>
            <a:r>
              <a:rPr lang="en-US" sz="2400" dirty="0">
                <a:latin typeface="Times New Roman" panose="02020603050405020304" pitchFamily="18" charset="0"/>
                <a:cs typeface="Times New Roman" panose="02020603050405020304" pitchFamily="18" charset="0"/>
              </a:rPr>
              <a:t> is an existing methodology. but here so many iterations have to be performed to attain the objective and it demands a lot of human resource. so here we propose a methodology for full helmet detection and license plate extraction using yolov2, yolov3 and </a:t>
            </a:r>
            <a:r>
              <a:rPr lang="en-US" sz="2400" dirty="0" err="1">
                <a:latin typeface="Times New Roman" panose="02020603050405020304" pitchFamily="18" charset="0"/>
                <a:cs typeface="Times New Roman" panose="02020603050405020304" pitchFamily="18" charset="0"/>
              </a:rPr>
              <a:t>ocr</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208310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08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308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085" name="Rectangle 308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879760-ADE8-14D8-85D3-BC9F5C4ED2D8}"/>
              </a:ext>
            </a:extLst>
          </p:cNvPr>
          <p:cNvSpPr txBox="1"/>
          <p:nvPr/>
        </p:nvSpPr>
        <p:spPr>
          <a:xfrm>
            <a:off x="643463" y="640831"/>
            <a:ext cx="3352128" cy="15738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cap="all" dirty="0">
                <a:effectLst>
                  <a:outerShdw blurRad="50800" dist="38100" dir="10800000" algn="r" rotWithShape="0">
                    <a:prstClr val="black">
                      <a:alpha val="40000"/>
                    </a:prstClr>
                  </a:outerShdw>
                </a:effectLst>
                <a:latin typeface="Times New Roman" panose="02020603050405020304" pitchFamily="18" charset="0"/>
                <a:ea typeface="+mj-ea"/>
                <a:cs typeface="Times New Roman" panose="02020603050405020304" pitchFamily="18" charset="0"/>
              </a:rPr>
              <a:t>EXISTING SYSTEM</a:t>
            </a:r>
          </a:p>
        </p:txBody>
      </p:sp>
      <p:sp>
        <p:nvSpPr>
          <p:cNvPr id="3" name="TextBox 2">
            <a:extLst>
              <a:ext uri="{FF2B5EF4-FFF2-40B4-BE49-F238E27FC236}">
                <a16:creationId xmlns:a16="http://schemas.microsoft.com/office/drawing/2014/main" id="{C3AC4EEA-FA78-6FBD-7EFE-A4E33AF491C1}"/>
              </a:ext>
            </a:extLst>
          </p:cNvPr>
          <p:cNvSpPr txBox="1"/>
          <p:nvPr/>
        </p:nvSpPr>
        <p:spPr>
          <a:xfrm>
            <a:off x="643463" y="2367092"/>
            <a:ext cx="3352128" cy="3881309"/>
          </a:xfrm>
          <a:prstGeom prst="rect">
            <a:avLst/>
          </a:prstGeom>
        </p:spPr>
        <p:txBody>
          <a:bodyPr vert="horz" lIns="91440" tIns="45720" rIns="91440" bIns="45720" rtlCol="0">
            <a:normAutofit fontScale="92500" lnSpcReduction="20000"/>
          </a:bodyPr>
          <a:lstStyle/>
          <a:p>
            <a:pPr indent="-228600" algn="just" defTabSz="914400">
              <a:lnSpc>
                <a:spcPct val="110000"/>
              </a:lnSpc>
              <a:spcAft>
                <a:spcPts val="600"/>
              </a:spcAft>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Existing system monitors the traffic violations primarily through </a:t>
            </a:r>
            <a:r>
              <a:rPr lang="en-US" sz="2000" dirty="0" err="1">
                <a:latin typeface="Times New Roman" panose="02020603050405020304" pitchFamily="18" charset="0"/>
                <a:cs typeface="Times New Roman" panose="02020603050405020304" pitchFamily="18" charset="0"/>
              </a:rPr>
              <a:t>cctv</a:t>
            </a:r>
            <a:r>
              <a:rPr lang="en-US" sz="2000" dirty="0">
                <a:latin typeface="Times New Roman" panose="02020603050405020304" pitchFamily="18" charset="0"/>
                <a:cs typeface="Times New Roman" panose="02020603050405020304" pitchFamily="18" charset="0"/>
              </a:rPr>
              <a:t> recordings, where the traffic police have to look into the frame where the traffic violation is happening, zoom into the license plate in case rider is not wearing helmet. but this requires lot of manpower and time as the traffic violations frequently and the number of people using motorcycles is increasing day-by-day. </a:t>
            </a:r>
          </a:p>
          <a:p>
            <a:pPr indent="-228600" defTabSz="914400">
              <a:lnSpc>
                <a:spcPct val="110000"/>
              </a:lnSpc>
              <a:spcAft>
                <a:spcPts val="600"/>
              </a:spcAft>
              <a:buClr>
                <a:schemeClr val="tx1"/>
              </a:buClr>
              <a:buFont typeface="Arial" panose="020B0604020202020204" pitchFamily="34" charset="0"/>
              <a:buChar char="•"/>
            </a:pPr>
            <a:endParaRPr lang="en-US" sz="1500" cap="all" dirty="0">
              <a:latin typeface="Times New Roman" panose="02020603050405020304" pitchFamily="18" charset="0"/>
              <a:cs typeface="Times New Roman" panose="02020603050405020304" pitchFamily="18" charset="0"/>
            </a:endParaRPr>
          </a:p>
        </p:txBody>
      </p:sp>
      <p:sp>
        <p:nvSpPr>
          <p:cNvPr id="3092" name="Rectangle 309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Police Told To Abstain From Using Personal Mobiles For Clicking Pics Of  Traffic Violators | Chhatrapati Sambhajinagar News - Times of India">
            <a:extLst>
              <a:ext uri="{FF2B5EF4-FFF2-40B4-BE49-F238E27FC236}">
                <a16:creationId xmlns:a16="http://schemas.microsoft.com/office/drawing/2014/main" id="{98218F4E-2287-F69E-F118-5480E4D75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213" r="11442"/>
          <a:stretch/>
        </p:blipFill>
        <p:spPr bwMode="auto">
          <a:xfrm>
            <a:off x="4712842" y="10"/>
            <a:ext cx="74791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090">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35241498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759F4-039B-17E9-F10A-0E81EBF437D9}"/>
              </a:ext>
            </a:extLst>
          </p:cNvPr>
          <p:cNvSpPr txBox="1"/>
          <p:nvPr/>
        </p:nvSpPr>
        <p:spPr>
          <a:xfrm>
            <a:off x="4354167" y="775249"/>
            <a:ext cx="348366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PROPOSED SYSTEM</a:t>
            </a:r>
          </a:p>
        </p:txBody>
      </p:sp>
      <p:sp>
        <p:nvSpPr>
          <p:cNvPr id="3" name="TextBox 2">
            <a:extLst>
              <a:ext uri="{FF2B5EF4-FFF2-40B4-BE49-F238E27FC236}">
                <a16:creationId xmlns:a16="http://schemas.microsoft.com/office/drawing/2014/main" id="{9E269C95-5784-962F-FABF-7A9592B6BAB8}"/>
              </a:ext>
            </a:extLst>
          </p:cNvPr>
          <p:cNvSpPr txBox="1"/>
          <p:nvPr/>
        </p:nvSpPr>
        <p:spPr>
          <a:xfrm>
            <a:off x="1326873" y="1605739"/>
            <a:ext cx="3915161" cy="313932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In this project we are detecting whether two wheeler rider wearing helmet or not, if he is not wearing helmet then we are extracting number plate of that two wheeler. To extract number plate we have YOLO CNN model with some train and test images .</a:t>
            </a:r>
          </a:p>
          <a:p>
            <a:endParaRPr lang="en-US" dirty="0"/>
          </a:p>
        </p:txBody>
      </p:sp>
      <p:pic>
        <p:nvPicPr>
          <p:cNvPr id="4098" name="Picture 2" descr="Automated detection of helmet on ...">
            <a:extLst>
              <a:ext uri="{FF2B5EF4-FFF2-40B4-BE49-F238E27FC236}">
                <a16:creationId xmlns:a16="http://schemas.microsoft.com/office/drawing/2014/main" id="{2F2A625F-1147-918F-352C-4A2F1D339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283" y="1516287"/>
            <a:ext cx="5885311" cy="329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041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50EF7C-80C6-F955-DEE0-38A8BE678D2E}"/>
              </a:ext>
            </a:extLst>
          </p:cNvPr>
          <p:cNvSpPr txBox="1"/>
          <p:nvPr/>
        </p:nvSpPr>
        <p:spPr>
          <a:xfrm>
            <a:off x="1" y="1225959"/>
            <a:ext cx="4100362" cy="31824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all" dirty="0">
                <a:latin typeface="Times New Roman" panose="02020603050405020304" pitchFamily="18" charset="0"/>
                <a:ea typeface="+mj-ea"/>
                <a:cs typeface="Times New Roman" panose="02020603050405020304" pitchFamily="18" charset="0"/>
              </a:rPr>
              <a:t>IMPLEMENTATION</a:t>
            </a:r>
            <a:endParaRPr lang="en-US" sz="4000" b="1" cap="all" dirty="0">
              <a:latin typeface="Times New Roman" panose="02020603050405020304" pitchFamily="18" charset="0"/>
              <a:ea typeface="+mj-ea"/>
              <a:cs typeface="Times New Roman" panose="02020603050405020304" pitchFamily="18" charset="0"/>
            </a:endParaRPr>
          </a:p>
        </p:txBody>
      </p:sp>
      <p:pic>
        <p:nvPicPr>
          <p:cNvPr id="35" name="Picture 34">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2" name="Picture 21">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36" name="TextBox 5">
            <a:extLst>
              <a:ext uri="{FF2B5EF4-FFF2-40B4-BE49-F238E27FC236}">
                <a16:creationId xmlns:a16="http://schemas.microsoft.com/office/drawing/2014/main" id="{EF306B59-663D-FA92-1A31-2213594BD192}"/>
              </a:ext>
            </a:extLst>
          </p:cNvPr>
          <p:cNvGraphicFramePr/>
          <p:nvPr>
            <p:extLst>
              <p:ext uri="{D42A27DB-BD31-4B8C-83A1-F6EECF244321}">
                <p14:modId xmlns:p14="http://schemas.microsoft.com/office/powerpoint/2010/main" val="4267592757"/>
              </p:ext>
            </p:extLst>
          </p:nvPr>
        </p:nvGraphicFramePr>
        <p:xfrm>
          <a:off x="4594225" y="889001"/>
          <a:ext cx="6109569" cy="3983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379390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C0761-B9B9-B839-BA49-0FA5A393D160}"/>
              </a:ext>
            </a:extLst>
          </p:cNvPr>
          <p:cNvSpPr txBox="1"/>
          <p:nvPr/>
        </p:nvSpPr>
        <p:spPr>
          <a:xfrm>
            <a:off x="1018761" y="1133061"/>
            <a:ext cx="404025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modules involved in this project are:</a:t>
            </a:r>
          </a:p>
          <a:p>
            <a:endParaRPr lang="en-US"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E439FEBF-59E4-18FD-C9E0-5CA321FA95EB}"/>
              </a:ext>
            </a:extLst>
          </p:cNvPr>
          <p:cNvSpPr/>
          <p:nvPr/>
        </p:nvSpPr>
        <p:spPr>
          <a:xfrm>
            <a:off x="4436440" y="1918250"/>
            <a:ext cx="2552939" cy="6463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Upload image</a:t>
            </a:r>
          </a:p>
        </p:txBody>
      </p:sp>
      <p:cxnSp>
        <p:nvCxnSpPr>
          <p:cNvPr id="5" name="Straight Arrow Connector 4">
            <a:extLst>
              <a:ext uri="{FF2B5EF4-FFF2-40B4-BE49-F238E27FC236}">
                <a16:creationId xmlns:a16="http://schemas.microsoft.com/office/drawing/2014/main" id="{D5F58300-19D9-E50A-0767-301842220D73}"/>
              </a:ext>
            </a:extLst>
          </p:cNvPr>
          <p:cNvCxnSpPr>
            <a:cxnSpLocks/>
            <a:stCxn id="3" idx="4"/>
            <a:endCxn id="7" idx="0"/>
          </p:cNvCxnSpPr>
          <p:nvPr/>
        </p:nvCxnSpPr>
        <p:spPr>
          <a:xfrm>
            <a:off x="5712910" y="2564581"/>
            <a:ext cx="0" cy="49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A8B50BC-5155-1ADA-1E20-D339D390372B}"/>
              </a:ext>
            </a:extLst>
          </p:cNvPr>
          <p:cNvSpPr/>
          <p:nvPr/>
        </p:nvSpPr>
        <p:spPr>
          <a:xfrm>
            <a:off x="4436440" y="3061255"/>
            <a:ext cx="2552940" cy="7061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Detect motor bike &amp;person</a:t>
            </a:r>
          </a:p>
        </p:txBody>
      </p:sp>
      <p:cxnSp>
        <p:nvCxnSpPr>
          <p:cNvPr id="9" name="Straight Arrow Connector 8">
            <a:extLst>
              <a:ext uri="{FF2B5EF4-FFF2-40B4-BE49-F238E27FC236}">
                <a16:creationId xmlns:a16="http://schemas.microsoft.com/office/drawing/2014/main" id="{3B20359B-ACB1-D671-CAE0-71FF73C6EE38}"/>
              </a:ext>
            </a:extLst>
          </p:cNvPr>
          <p:cNvCxnSpPr>
            <a:cxnSpLocks/>
            <a:stCxn id="7" idx="4"/>
          </p:cNvCxnSpPr>
          <p:nvPr/>
        </p:nvCxnSpPr>
        <p:spPr>
          <a:xfrm>
            <a:off x="5712910" y="3767434"/>
            <a:ext cx="0" cy="49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5827F23-F6B6-7D78-60CF-05169ACD3926}"/>
              </a:ext>
            </a:extLst>
          </p:cNvPr>
          <p:cNvSpPr/>
          <p:nvPr/>
        </p:nvSpPr>
        <p:spPr>
          <a:xfrm>
            <a:off x="4436440" y="4323236"/>
            <a:ext cx="2815916" cy="7061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Detect Helmet</a:t>
            </a:r>
          </a:p>
        </p:txBody>
      </p:sp>
    </p:spTree>
    <p:extLst>
      <p:ext uri="{BB962C8B-B14F-4D97-AF65-F5344CB8AC3E}">
        <p14:creationId xmlns:p14="http://schemas.microsoft.com/office/powerpoint/2010/main" val="26519594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338</TotalTime>
  <Words>1308</Words>
  <Application>Microsoft Office PowerPoint</Application>
  <PresentationFormat>Widescreen</PresentationFormat>
  <Paragraphs>93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Liberation Serif</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Vara prasad Gajjavelli</dc:creator>
  <cp:lastModifiedBy>varaprasad.gajjavelli@gmail.com</cp:lastModifiedBy>
  <cp:revision>8</cp:revision>
  <dcterms:created xsi:type="dcterms:W3CDTF">2024-10-31T11:19:30Z</dcterms:created>
  <dcterms:modified xsi:type="dcterms:W3CDTF">2025-05-26T12:27:59Z</dcterms:modified>
</cp:coreProperties>
</file>